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3" r:id="rId6"/>
    <p:sldId id="266" r:id="rId7"/>
    <p:sldId id="268" r:id="rId8"/>
    <p:sldId id="271" r:id="rId9"/>
    <p:sldId id="28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989DE-4A89-4068-BAED-CB062689B962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D4D58-E018-4D32-8E47-B9DD48C8954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8007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D4D58-E018-4D32-8E47-B9DD48C8954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9941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81DBB8E-DBAF-4608-BFC0-27876BF02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AFA9A5B-A574-40FB-8907-F279598BB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F0ABDB7-E9CF-4922-9F0D-9B3CBCA1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6E80CE1-0A11-4F44-8132-84762068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76C8BFD-826D-4D2D-BAD4-A3A67907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03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F1E4834-3DFC-40DD-9D7A-1782FE31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3E3FA01F-4CE6-4BCF-8C12-DBD9236D4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9950012-458D-46C8-AD0F-B91ADACE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3CF9760-EA86-49F4-81F9-FEE862A5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F679789-A2CD-4123-8C06-21474A7C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609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10F057FF-51EE-441B-BEB3-E88181F9E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744C0670-BFA0-42DE-BF92-E579C987C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EE559D3-785A-4850-8A84-D3852AA0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6B8F4F1-B461-4C4B-97C3-AAF09B05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76EC657-B0BE-4223-AB42-61733726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2481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153BFC1-45AD-4E1B-8333-1773D169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16D0C2E-5D39-40D7-924F-3532BD743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1CD5142-A20F-4EFF-90E0-F62394C4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1050136-1B7E-4835-8CE3-824062CB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44047E6-2279-4239-94F2-6E29C7355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285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B0A10AE-A987-4536-A9EA-BF670129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BE06F0B-25DD-41FA-846B-08A8C7E7D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35E7725-A6D0-4874-B58D-460AEE4C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B62C092-38F5-452C-8A51-0BCC85DC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D850579-8C64-405A-82DD-C9F7AC16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100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87F59A8-7132-4E9B-A895-472F5975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8C79412-1021-4461-BC3E-929B7E60C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45E6EDBE-AF2C-4305-82CD-47EEA1800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A6ADCD6-5E5B-46B4-B6B5-8054C294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D260A19-8D95-432C-B1B6-337FFF5B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373201ED-4E72-442F-8F10-6DBCEEE7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7581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C95951-D4B3-4DC5-9FF1-4BAE8EE37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DEA382C-0B9A-453B-8E92-BC7A58329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1E85D64-4A56-4CFD-AEBC-4F76716C0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1E9555C-6C03-4FFD-89EB-295C1552C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9C97F48C-73BB-46C8-ABDC-AB7BDBD21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2FC25452-45D9-4BD4-A8CF-43E3FB69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86E151A4-96F4-4A40-838A-230834C8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39405FD6-4241-4B8A-A89C-BBFF1736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598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01AC043-D537-48E6-BDE8-A8C04C73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32CC624B-B7ED-4752-948D-5468067C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A4A87EA8-5739-47AC-B544-8E1D48F9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FBC960E0-79BE-4C5C-A72F-6CABC498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213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EFCEE011-1D89-4E0D-BD1C-16D3ADC2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31F343A0-228B-49EE-BB9D-3C4EF253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FA224E5-3A59-4B3E-9186-6AC42F17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5529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7466BC4-5934-4412-99FD-6EC615B0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7B15AF5-2CE3-4148-A640-9908DE7F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B44DE61F-3163-4B86-84DB-A32BA1FAE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0485FBD-F495-4520-B7BD-C75B2D14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BB12636-A97F-495D-8BC8-48771524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40DB281-D82F-4ABD-9DCC-F5368B7D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3906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AF3CF05-3F66-4B3E-8838-3CD90139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4B684AF7-F104-492D-AB0A-72D6164A0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E401829-BBFE-4437-8189-366E70AC4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C680968-F864-46A6-BA9C-408DC877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932E82E8-628F-4DE0-B4C9-45D11746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BECF524-CCB0-4D5C-B308-4ED51FF2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246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E91F431F-9C01-4EBE-8901-F7E5E552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0D5E42D-56D2-4B57-84DC-5FC85A6E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909F58B-AE5F-4BA9-BFDD-52DA8997E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4BC1-9987-435F-A499-BD26B6EA45DB}" type="datetimeFigureOut">
              <a:rPr lang="it-IT" smtClean="0"/>
              <a:pPr/>
              <a:t>16/01/2019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816DE96-8BC4-4634-8DF7-E68A04C75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AAEE6F9-B98E-4E76-89D7-B736E3444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61DBD-4244-4A92-A375-E6E7C9BE4D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8587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43C5E7E-1887-4828-8DBB-9BAF22DB7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4563"/>
            <a:ext cx="9144000" cy="497710"/>
          </a:xfrm>
        </p:spPr>
        <p:txBody>
          <a:bodyPr>
            <a:noAutofit/>
          </a:bodyPr>
          <a:lstStyle/>
          <a:p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052" y="983407"/>
            <a:ext cx="1036431" cy="119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66158" y="907706"/>
            <a:ext cx="10230929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        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it-IT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BICICLETTA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bicicletta è a tutti gli effetti un mezzo di trasporto, un veicolo, che ci permette di spostarci sulla strada per incontrare i nostri amici, andare al lavoro o raggiungere una destinazione</a:t>
            </a:r>
            <a:r>
              <a:rPr kumimoji="0" lang="it-IT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t-IT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ci sono limiti di età per l'uso della bicicletta, fin da bambino si può utilizzarla senza difficoltà. </a:t>
            </a:r>
            <a:endParaRPr kumimoji="0" lang="it-IT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 essere capaci di andare in bicicletta non significa saperla usare correttamente</a:t>
            </a:r>
            <a:r>
              <a:rPr kumimoji="0" lang="it-IT" sz="1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t-IT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bambino si usa la bicicletta come un giocattolo, da "grande", se si deve circolare su strada, la bicicletta non è più giocattolo ma un </a:t>
            </a:r>
            <a:r>
              <a:rPr kumimoji="0" lang="it-IT" sz="1200" b="1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VEICOLO </a:t>
            </a: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vero e proprio come i ciclomotori, gli autoveicoli e gli autobus, mentre chi guida la bicicletta è un </a:t>
            </a:r>
            <a:r>
              <a:rPr kumimoji="0" lang="it-IT" sz="1200" b="1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CONDUCENTE </a:t>
            </a: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 pari del motociclista o dell'automobilista. </a:t>
            </a:r>
            <a:endParaRPr kumimoji="0" lang="it-IT" sz="12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 usare correttamente la bicicletta e limitare i pericoli della strada, è necessario conoscere e rispettare le regole del Codice della Strada, in particolare: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200" b="1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segnali stradali</a:t>
            </a:r>
            <a:r>
              <a:rPr kumimoji="0" lang="it-IT" sz="1200" b="0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(corso di educazione stradale A.S. 2017 - 2018)</a:t>
            </a:r>
            <a:endParaRPr kumimoji="0" lang="it-IT" sz="1200" b="0" i="0" u="none" strike="noStrike" cap="none" normalizeH="0" baseline="0" dirty="0" bmk="_Hlk52489352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200" b="1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norme di comportamento </a:t>
            </a:r>
            <a:r>
              <a:rPr kumimoji="0" lang="it-IT" sz="1200" b="0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(corso di educazione stradale A.S. 2018 - 2019)</a:t>
            </a:r>
            <a:endParaRPr kumimoji="0" lang="it-IT" sz="1200" b="0" i="0" u="none" strike="noStrike" cap="none" normalizeH="0" baseline="0" dirty="0" bmk="_Hlk52489352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non si conoscono e non si rispettano le regole del Codice della Strada, si rischia di prendere una multa e anche di farsi molto male!</a:t>
            </a:r>
            <a:endParaRPr kumimoji="0" lang="it-IT" sz="1200" b="0" i="0" u="none" strike="noStrike" cap="none" normalizeH="0" baseline="0" dirty="0" bmk="_Hlk524893525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bmk="_Hlk52489352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 cade in bici, nella migliore delle ipotesi, si sbuccia ginocchia e gomiti, ma c'è chi, a seguito di cadute ha riportato ferite gravi o addirittura fratture.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testa è sicuramente la parte del corpo più a rischio e che può subire danni anche irreparabili, ma nonostante questo, a livello nazionale, non vige per i ciclisti l’obbligo di indossare il casco protettivo,nemmeno ove a condurre la 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bicicletta 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 un minore.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attesa di una prescrizione normativa in tal senso, è consigliabile dotarsi e dotare i bambini di 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casco 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protettivo, perché la sicurezza è una priorità ancor prima che si traduca in 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obbligo 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normativo.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Prima di vedere cosa prevede il CDS sulla bicicletta e i ciclisti, facciamo un breve excursus sulla storia della bicicletta.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276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111AC1-3156-4DCF-B959-4C403DB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119"/>
          </a:xfrm>
        </p:spPr>
        <p:txBody>
          <a:bodyPr>
            <a:norm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0823" y="0"/>
            <a:ext cx="1081177" cy="108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39750" y="901250"/>
            <a:ext cx="4539615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BREVE STORIA DELLA BICI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 1490, il Genio di Leonardo da Vinci realizzò il primo disegno di un mezzo che possiamo definire una 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bicicletta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tratta di uno schizzo in cui il mezzo appare gi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completo di tutti gli elementi con i quali ci immaginiamo oggi una bici: pedali, catena, mozzi. 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L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BICICLETTA </a:t>
            </a:r>
            <a:r>
              <a:rPr kumimoji="0" lang="it-IT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LEONARDO DA VINCI</a:t>
            </a:r>
            <a:endParaRPr lang="it-IT" sz="12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Immagine 10" descr="bicicletta-leonardo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80" y="3421012"/>
            <a:ext cx="3071003" cy="233280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egnaposto contenuto 2">
            <a:extLst>
              <a:ext uri="{FF2B5EF4-FFF2-40B4-BE49-F238E27FC236}">
                <a16:creationId xmlns="" xmlns:a16="http://schemas.microsoft.com/office/drawing/2014/main" id="{CE92E4A1-AEF0-4E52-87FE-4A9E301B2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351" y="948905"/>
            <a:ext cx="4597878" cy="568989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BREVE STORIA DELLA BICI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Nel 1791 un francese, il Conte De </a:t>
            </a:r>
            <a:r>
              <a:rPr lang="it-IT" sz="1200" dirty="0" err="1" smtClean="0">
                <a:latin typeface="Times New Roman" pitchFamily="18" charset="0"/>
                <a:cs typeface="Times New Roman" pitchFamily="18" charset="0"/>
              </a:rPr>
              <a:t>Sivrac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, costruì un mezzo che battezzò “</a:t>
            </a:r>
            <a:r>
              <a:rPr lang="it-IT" sz="1200" i="1" dirty="0" err="1" smtClean="0">
                <a:latin typeface="Times New Roman" pitchFamily="18" charset="0"/>
                <a:cs typeface="Times New Roman" pitchFamily="18" charset="0"/>
              </a:rPr>
              <a:t>Célérifère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it-IT" sz="1200" dirty="0" err="1" smtClean="0">
                <a:latin typeface="Times New Roman" pitchFamily="18" charset="0"/>
                <a:cs typeface="Times New Roman" pitchFamily="18" charset="0"/>
              </a:rPr>
              <a:t>celerifero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, una sorta di bici interamente in legno, priva di qualsiasi ingranaggio (catena o pedali) e di sterzo.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Si trattava di un mezzo che consentiva di andare a passeggio stando seduti e spingendosi in avanti con i piedi a terra, non molto pratico, ma era l’inizio di questa evoluzione che porterà alle nostre bici di oggi.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     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IL CELERIFERO DEL CONTE DE SIVRAC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 descr="Risultati immagini per draisina">
            <a:extLst>
              <a:ext uri="{FF2B5EF4-FFF2-40B4-BE49-F238E27FC236}">
                <a16:creationId xmlns="" xmlns:a16="http://schemas.microsoft.com/office/drawing/2014/main" id="{5BF3AB61-6899-4F13-9C0D-E82A7ED632A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59" y="3459192"/>
            <a:ext cx="2993367" cy="2242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20303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41D51CE-1261-4ED5-AC66-3227293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759125" y="863065"/>
            <a:ext cx="4520242" cy="5771213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BREVE STORIA DELLA BICI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Nel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1817 un tedesco, il Barone Karl Von </a:t>
            </a:r>
            <a:r>
              <a:rPr lang="it-IT" sz="1200" dirty="0" err="1">
                <a:latin typeface="Times New Roman" pitchFamily="18" charset="0"/>
                <a:cs typeface="Times New Roman" pitchFamily="18" charset="0"/>
              </a:rPr>
              <a:t>Drais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, aggiunse lo sterzo alla ruota anteriore e realizzò un mezzo chiamato “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Draisina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Un mezzo composto da un telaio in legno, cerchioni in acciaio, sedile regolabile in altezza e circa 22 Kg di peso, una sorta di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monopattino con sterzo, dunque non ancora una vera e propria bici.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DRAISINA DEL BARONE VON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DRAIS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1208" y="0"/>
            <a:ext cx="1020792" cy="112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magine correlata">
            <a:extLst>
              <a:ext uri="{FF2B5EF4-FFF2-40B4-BE49-F238E27FC236}">
                <a16:creationId xmlns="" xmlns:a16="http://schemas.microsoft.com/office/drawing/2014/main" id="{08A65F3D-9312-483C-B442-FADE7E7B8F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51" y="3752490"/>
            <a:ext cx="3562710" cy="202720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A4BD920D-4C47-4817-8663-AE929EB71948}"/>
              </a:ext>
            </a:extLst>
          </p:cNvPr>
          <p:cNvSpPr txBox="1">
            <a:spLocks/>
          </p:cNvSpPr>
          <p:nvPr/>
        </p:nvSpPr>
        <p:spPr>
          <a:xfrm>
            <a:off x="6685472" y="890425"/>
            <a:ext cx="4658264" cy="5754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BREVE STORIA DELLA BICI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Nel 1861 un costruttore di carrozze francese, Pierre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Michaux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ricevuto l’incarico di riparare una “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Draisina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”, si consultò con il figlio Ernest, e applicò un mozzo con i pedali.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Nacque il “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Velocipede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”, un mezzo meccanico quasi simile a come lo intuiamo oggi, con mozzi, pedali, freni e manubrio, ma anche una bici dalla foggia particolare, con una ruota anteriore molto alta che diverrà poi nota con il nome di “cavallo di ferro”, che si diffuse abbastanza rapidamente in Europa e nelle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Americhe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IL VELOCIPEDE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MICHAUX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Immagine 13" descr="velocipede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855" y="3714934"/>
            <a:ext cx="2466424" cy="2176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4438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5268835-003D-403E-A416-5FE1DE71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1C38014-B4FA-4DBE-9B45-781452FB1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66" y="742498"/>
            <a:ext cx="4572000" cy="587396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BREVE STORIA DELLA BICI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Nel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1885 in Inghilterra, una casa costruttrice di mezzi meccanici, la Rover, immise sul mercato un mezzo dal nome Rover </a:t>
            </a:r>
            <a:r>
              <a:rPr lang="it-IT" sz="1200" dirty="0" err="1">
                <a:latin typeface="Times New Roman" pitchFamily="18" charset="0"/>
                <a:cs typeface="Times New Roman" pitchFamily="18" charset="0"/>
              </a:rPr>
              <a:t>Safety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, in tutto molto simile alle bici di oggi, dotata di trasmissione a catena e ruote ridimensionate.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Sull’aspetto dell’evoluzione e diffusione della bici, ha inciso molto lo stato delle strade, erano piene di buche, dissestate o  lastricate da pietre irregolari, e questo non agevolava la circolazione di un mezzo come la neo-nata bici.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Per questo motivo il cavallo continuava a essere considerato l’unico mezzo di trasporto concepibile, mentre la bici era considerata poco più che un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passatempo.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ROVER SAFETY</a:t>
            </a:r>
          </a:p>
          <a:p>
            <a:pPr algn="ctr"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9449" y="-1"/>
            <a:ext cx="1072551" cy="102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rover-safety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1" y="4030077"/>
            <a:ext cx="2803585" cy="21464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egnaposto contenuto 8"/>
          <p:cNvSpPr txBox="1">
            <a:spLocks/>
          </p:cNvSpPr>
          <p:nvPr/>
        </p:nvSpPr>
        <p:spPr>
          <a:xfrm>
            <a:off x="6686910" y="776802"/>
            <a:ext cx="4665452" cy="586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BREVE STORIA DELLA BICI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Nel 1888 si ha un ulteriore passo avanti grazie ancora a un imprenditore inglese, il Sig. 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Boyd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Dunlop, che brevetta il primo pneumatico con camera d’aria gonfiata a pressione e con involucro di tela e strisce di gomma e questo brevetto, applicato alla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Rover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Safety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rende più agevole l’uso della bici sulle strade accidentate di allora.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Una importante svolta avvenne alla fine degli anni  60’ grazie all’americano Gary Fischer, che applicando alla sua bicicletta i cambi di velocità, migliorando i freni e utilizzando materiali più leggeri per le tubazioni, aprì la strada alla moderna Mountain Bike.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MOUNTAIN BIKE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Immagine 10" descr="mtb">
            <a:extLst>
              <a:ext uri="{FF2B5EF4-FFF2-40B4-BE49-F238E27FC236}">
                <a16:creationId xmlns="" xmlns:a16="http://schemas.microsoft.com/office/drawing/2014/main" id="{6D264D8D-7A79-4597-A900-A99AD4BD0D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508" y="4317542"/>
            <a:ext cx="2775465" cy="172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2621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6684B4-DFA9-448D-8DA3-A8C8D625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2208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22966" y="0"/>
            <a:ext cx="969034" cy="96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2">
            <a:extLst>
              <a:ext uri="{FF2B5EF4-FFF2-40B4-BE49-F238E27FC236}">
                <a16:creationId xmlns="" xmlns:a16="http://schemas.microsoft.com/office/drawing/2014/main" id="{71C38014-B4FA-4DBE-9B45-781452FB1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34" y="742498"/>
            <a:ext cx="4615132" cy="586816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BREVE STORIA DELLA BICI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MTB IN ITALIA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In Italia le prime MTB vennero importate da singoli appassionati direttamente dagli U.S.A.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Nel 1985 avvenne la svolta, la Ditta </a:t>
            </a:r>
            <a:r>
              <a:rPr lang="it-IT" sz="1200" dirty="0" err="1">
                <a:latin typeface="Times New Roman" pitchFamily="18" charset="0"/>
                <a:cs typeface="Times New Roman" pitchFamily="18" charset="0"/>
              </a:rPr>
              <a:t>Cinelli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 iniziò la produzione del "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Rampichino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", la prima MTB prodotta in Italia su larghi numeri.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Ma perché alla prima MTB italiana venne dato il nome di Rampichino?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Rampichino è il nome di un volatile di piccole dimensioni che si arrampica sugli alberi e proprio per questa sua caratteristica di arrampicatore il suo nome fu dato alla prima MTB di produzione interamente Italiana.</a:t>
            </a:r>
          </a:p>
          <a:p>
            <a:pPr algn="ctr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IL RAMPICHINO DELLA DITTA CINELLI </a:t>
            </a:r>
          </a:p>
          <a:p>
            <a:pPr algn="ctr"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/>
          </a:p>
        </p:txBody>
      </p:sp>
      <p:pic>
        <p:nvPicPr>
          <p:cNvPr id="7" name="Immagine 6" descr="rampichino">
            <a:extLst>
              <a:ext uri="{FF2B5EF4-FFF2-40B4-BE49-F238E27FC236}">
                <a16:creationId xmlns="" xmlns:a16="http://schemas.microsoft.com/office/drawing/2014/main" id="{46B7EED3-7EF6-4EC8-A40F-CF9647A9BB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43" y="3700731"/>
            <a:ext cx="2780443" cy="230325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59592" y="838321"/>
            <a:ext cx="5011947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BICICLETTA E IL CDS</a:t>
            </a: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Vediamo i principali articolo del CDS riferiti alla bicicletta e al comportamento del ciclista sulla strada,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CDS chiama la bicicletta velocipede.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L'articolo 50 CDS 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fornisce la definizione di velocipede: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velocipedi sono i veicoli con due o più ruote funzionanti a propulsione esclusivamente muscolare, per mezzo di pedali o di analoghi dispositivi, azionati dalle persone che si trovano sul veicolo.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velocipedi non possono superare 1.30m di larghezza, 3m di lunghezza e 2.20 di altezza.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L’articolo 68 CDS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indica i dispositivi di equipaggiamento obbligatori per la bicicletta. 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dispositivi obbligatori per legge di cui deve essere dotata la bicicletta e che rappresentano i dispositivi fondamentali di sicurezza attiva sono: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Pneumatici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verifica costantemente la loro pressione, controlla i cerchioni, raggi e lo stato del "battistrada" (se è liscio è pericoloso);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Freni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devono essere in dispositivo indipendente per ogni asse; controllare la loro efficienza e lo stato di usura (ceppi, cavo d'acciaio, leve, guarnizioni);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c)Campanello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è obbligatoria la sua installazione sulla bicicletta;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Luci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è obbligatorio che la bicicletta abbia: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luce anteriore, bianca o gialla, ad alimentazione elettrica;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fanalino posteriore rosso, ad alimentazione elettrica;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catadriotto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rosso posteriore, a luce riflessa;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it-I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catadriotti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gialli sui pedali e sui lati, a luce riflessa;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mancanza o non conformità di quanto indicato alle lettere a), b), c) e d), la bici non è in regola per circolare sulle strade pubbliche ed è prevista una sanzione che va da € 25 a € 100.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66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6EF6EAE-DD27-4F1A-8A1E-B1D1396C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33384441-713E-4A90-8EEF-7767D250B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6" y="664235"/>
            <a:ext cx="4589253" cy="5883214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LA BICICLETTA E IL CDS</a:t>
            </a:r>
            <a:endParaRPr lang="it-IT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L'articolo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143 CDS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dispone come devono circolare sulla carreggiata i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veicoli.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 veicoli devono circolare sulla parte destra della carreggiata e in prossimità del margine destro della medesima, anche quando la strada è libera. 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 veicoli sprovvisti di motore e gli animali devono essere tenuti il più vicino possibile al margine destro della carreggiata. 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Chiunque circola contromano è soggetto alla sanzione amministrativa del pagamento di una somma da euro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167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 a euro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666. 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L’articolo 182 CDS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prescrive alcune norme di comportamento obbligatorie per i ciclisti.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In particolare, ai ciclisti è fatto obbligo di transitare sulle piste ciclabili laddove presenti o, altrimenti, in strada senza arrecare intralcio alla circolazione, procedendo su di un’unica fila.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E’ ammesso che due ciclisti procedano affiancati solo se uno di essi sia minore di dieci anni, per cui è obbligato a procedere alla destra del ciclista che lo affianca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Il ciclista che circola fuori dai centri abitati, da mezz'ora dopo il tramonto del sole a mezz'ora prima del suo sorgere,così come quello che circola in galleria, è obbligato a fare uso del giubbotto o delle bretelle retroriflettenti ad alta visibilità (dotati di marchio CE e UNI EN 20471).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 giubbotti o le bretelle retroriflettenti ad alta visibilità rappresentano i dispositivi fondamentali di sicurezza passiva.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In ogni caso, ovunque e a qualsiasi ora, i ciclisti hanno l’obbligo di condurre la bicicletta a mano se per le condizioni della viabilità possano costituire un pericolo per la circolazione, nel qual caso sono equiparati ai pedoni.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Altre prescrizioni normative riguardano il trasporto di persone che è ammesso solo sui velocipedi appositamente attrezzati e omologati.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it-IT" sz="1400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8845" y="-1"/>
            <a:ext cx="943155" cy="93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contenuto 5">
            <a:extLst>
              <a:ext uri="{FF2B5EF4-FFF2-40B4-BE49-F238E27FC236}">
                <a16:creationId xmlns="" xmlns:a16="http://schemas.microsoft.com/office/drawing/2014/main" id="{33384441-713E-4A90-8EEF-7767D250B3AE}"/>
              </a:ext>
            </a:extLst>
          </p:cNvPr>
          <p:cNvSpPr txBox="1">
            <a:spLocks/>
          </p:cNvSpPr>
          <p:nvPr/>
        </p:nvSpPr>
        <p:spPr>
          <a:xfrm>
            <a:off x="6659591" y="707366"/>
            <a:ext cx="4595005" cy="5857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fontAlgn="base"/>
            <a:r>
              <a:rPr lang="it-IT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LA BICICLETTA E IL CDS</a:t>
            </a:r>
            <a:endParaRPr lang="it-IT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 ciclisti che violano queste norme sono soggetti alla sanzione amministrativa del pagamento di una somma da euro 42 a euro 173.</a:t>
            </a:r>
          </a:p>
          <a:p>
            <a:pPr algn="just" fontAlgn="base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L’art. 230 CDS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prevede l’educazione stradale a scuola.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Secondo questo articolo, in ogni scuola di ordine e grado, dovrebbe essere obbligatorio svolgere dei programmi di educazione stradale che  trasmettano ai giovani le necessarie conoscenze sui principi della sicurezza stradale, della segnaletica, delle norme di comportamento  per la circolazione a piedi e alla guida di un veicolo ed inoltre che promuovano e incentivino l’uso della bicicletta come mezzo di trasporto.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Una piena attuazione di questo articolo, porterebbe alla formazione di giovani più responsabili in materia di sicurezza e comportamento stradale e, conseguentemente, di adulti che circolano sulla strada con la consapevolezza che la sicurezza della circolazione migliora la vita di tutti.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 Il CDS non prescrive per i ciclisti l’obbligo di indossare il casco protettivo, nemmeno ove a condurre la 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bicicletta 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sia un minore.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In attesa di una prescrizione normativa in tal senso, è consigliabile dotarsi e dotare i bambini di 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casco 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protettivo, perché la sicurezza è una priorità ancor prima che si traduca in 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obbligo 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normativo.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Inoltre anche se il Codice della Strada non lo prescrive, è bene controllare:</a:t>
            </a:r>
          </a:p>
          <a:p>
            <a:pPr algn="just" fontAlgn="base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Sella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: deve essere regolata secondo l'altezza del conducente, controllare che i bulloni che assicurano il sellino al telaio siano ben</a:t>
            </a:r>
          </a:p>
          <a:p>
            <a:pPr algn="just" fontAlgn="base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serrati;</a:t>
            </a:r>
          </a:p>
          <a:p>
            <a:pPr algn="just" fontAlgn="base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Manubrio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: il bullone centrale deve essere ben stretto;</a:t>
            </a:r>
          </a:p>
          <a:p>
            <a:pPr algn="just" fontAlgn="base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Trasmissione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: controllare che le ruote dentate e la catena siano ben ingrassate;</a:t>
            </a:r>
          </a:p>
          <a:p>
            <a:pPr algn="just" fontAlgn="base"/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Specchietto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: sarebbe particolarmente utile installarlo a sinistra.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52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BE4ECF-F5EC-42C6-AB20-D4600443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A40760C-E99F-4271-96DF-7A45454AD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55" y="749508"/>
            <a:ext cx="4815096" cy="5876144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it-IT" sz="1500" b="1" dirty="0">
                <a:latin typeface="Times New Roman" pitchFamily="18" charset="0"/>
                <a:cs typeface="Times New Roman" pitchFamily="18" charset="0"/>
              </a:rPr>
              <a:t>I BENEFICI </a:t>
            </a:r>
            <a:r>
              <a:rPr lang="it-IT" sz="1500" b="1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1500" b="1" dirty="0">
                <a:latin typeface="Times New Roman" pitchFamily="18" charset="0"/>
                <a:cs typeface="Times New Roman" pitchFamily="18" charset="0"/>
              </a:rPr>
              <a:t> ANDARE IN BICI </a:t>
            </a:r>
            <a:endParaRPr lang="it-IT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Andare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in bici è un’attività che apporta numerosi benefici, principalmente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alla persona</a:t>
            </a:r>
          </a:p>
          <a:p>
            <a:pPr marL="342900" indent="-342900" algn="just" fontAlgn="base">
              <a:lnSpc>
                <a:spcPct val="100000"/>
              </a:lnSpc>
              <a:spcBef>
                <a:spcPts val="0"/>
              </a:spcBef>
              <a:buAutoNum type="arabicParenR" startAt="2"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all’ambiente</a:t>
            </a:r>
          </a:p>
          <a:p>
            <a:pPr marL="342900" indent="-342900" algn="just" fontAlgn="base">
              <a:lnSpc>
                <a:spcPct val="100000"/>
              </a:lnSpc>
              <a:spcBef>
                <a:spcPts val="0"/>
              </a:spcBef>
              <a:buAutoNum type="arabicParenR" startAt="3"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alla società</a:t>
            </a:r>
          </a:p>
          <a:p>
            <a:pPr marL="342900" indent="-34290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I Benefici alla persona: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 fa bene al cuore (pedalare 30 minuti al giorno fa diventare il cuore più grande e forte e lo fa faticare di meno per compiere la sua attività)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 fa bene alla forma fisica (pedalare aiuta a mantenersi in forma e favorisce una generale </a:t>
            </a:r>
            <a:r>
              <a:rPr lang="it-IT" sz="1200" dirty="0" err="1">
                <a:latin typeface="Times New Roman" pitchFamily="18" charset="0"/>
                <a:cs typeface="Times New Roman" pitchFamily="18" charset="0"/>
              </a:rPr>
              <a:t>tonificazione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 del corpo)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- fa bene alla mente (pedalare stimola la generazione di nuove cellule nell’ippocampo, la parte del cervello responsabile della memoria)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fa bene al portafoglio (pedalare abbatte i costi di benzina, parcheggio, bollo, </a:t>
            </a:r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assicurazione e  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manutenzione; il costo di una bicicletta poi è irrisorio in confronto a quello di un’auto!)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I Benefici all’ambiente: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Andate in bicicletta anziché in auto, procura benefici enormi all’ambiente e all’aria che respiriamo. 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Un uso collettivo della bici più intenso riduce l’inquinamento e le emissioni di Co2 e tutto questo si traduce anche in un beneficio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per la nostra salute, perché respirare un’aria inquinata non fa bene ai nostri polmoni. 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La bici, inoltre, aumenta la bellezza e la sicurezza dei nostri paesi e delle nostre città riducendo la presenza delle auto.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3F4B5411-BE6E-461D-8A0B-9467474A7AE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9449" y="-1"/>
            <a:ext cx="1072551" cy="105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https://www.bikeitalia.it/wp-content/uploads/2017/12/bici-benefici.jpg">
            <a:extLst>
              <a:ext uri="{FF2B5EF4-FFF2-40B4-BE49-F238E27FC236}">
                <a16:creationId xmlns="" xmlns:a16="http://schemas.microsoft.com/office/drawing/2014/main" id="{3942D403-99BA-4F15-85FA-26CBF3DFBB5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82" y="1381364"/>
            <a:ext cx="5543590" cy="440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6796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="" xmlns:a16="http://schemas.microsoft.com/office/drawing/2014/main" id="{A9CFD0E9-04E7-4F86-B042-9CA559400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79" y="397729"/>
            <a:ext cx="10515600" cy="257060"/>
          </a:xfrm>
        </p:spPr>
        <p:txBody>
          <a:bodyPr>
            <a:noAutofit/>
          </a:bodyPr>
          <a:lstStyle/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F2B13F9-F372-498A-A35B-56B540B5C09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1066" y="0"/>
            <a:ext cx="1070934" cy="120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5">
            <a:extLst>
              <a:ext uri="{FF2B5EF4-FFF2-40B4-BE49-F238E27FC236}">
                <a16:creationId xmlns="" xmlns:a16="http://schemas.microsoft.com/office/drawing/2014/main" id="{03226DDE-FFF9-4925-84B5-BEA60B2E3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4" y="749507"/>
            <a:ext cx="10942819" cy="5891135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1600" dirty="0"/>
          </a:p>
        </p:txBody>
      </p:sp>
      <p:pic>
        <p:nvPicPr>
          <p:cNvPr id="7" name="Immagine 6" descr="Risultati immagini per PARTI DELLA BICICLETTA">
            <a:extLst>
              <a:ext uri="{FF2B5EF4-FFF2-40B4-BE49-F238E27FC236}">
                <a16:creationId xmlns="" xmlns:a16="http://schemas.microsoft.com/office/drawing/2014/main" id="{250097ED-45AF-4F74-8199-68165F0AAF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067" y="1061282"/>
            <a:ext cx="8286044" cy="5674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7502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Risultati immagini per the end">
            <a:extLst>
              <a:ext uri="{FF2B5EF4-FFF2-40B4-BE49-F238E27FC236}">
                <a16:creationId xmlns="" xmlns:a16="http://schemas.microsoft.com/office/drawing/2014/main" id="{93F2BB2B-DB38-49C8-B1D7-69782BAC304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46" y="1028720"/>
            <a:ext cx="3904734" cy="45936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olo 1">
            <a:extLst>
              <a:ext uri="{FF2B5EF4-FFF2-40B4-BE49-F238E27FC236}">
                <a16:creationId xmlns="" xmlns:a16="http://schemas.microsoft.com/office/drawing/2014/main" id="{CA74C0B4-4FD5-42D2-B136-2176B83636E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31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Educazione stradale</a:t>
            </a:r>
            <a:endParaRPr lang="it-IT" sz="3000" dirty="0"/>
          </a:p>
        </p:txBody>
      </p:sp>
      <p:pic>
        <p:nvPicPr>
          <p:cNvPr id="27" name="Immagine 26">
            <a:extLst>
              <a:ext uri="{FF2B5EF4-FFF2-40B4-BE49-F238E27FC236}">
                <a16:creationId xmlns="" xmlns:a16="http://schemas.microsoft.com/office/drawing/2014/main" id="{B47B3456-EE58-4C10-AF19-86E6986FCF2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5328" y="0"/>
            <a:ext cx="1046672" cy="106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721CFC9D-CBB2-47FC-A515-3CE8270D47E8}"/>
              </a:ext>
            </a:extLst>
          </p:cNvPr>
          <p:cNvSpPr/>
          <p:nvPr/>
        </p:nvSpPr>
        <p:spPr>
          <a:xfrm>
            <a:off x="6096000" y="1207477"/>
            <a:ext cx="4853354" cy="52853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</a:p>
          <a:p>
            <a:pPr algn="ctr"/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bikeitalia.it:</a:t>
            </a:r>
          </a:p>
          <a:p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-Il codice della strada e le bici</a:t>
            </a:r>
          </a:p>
          <a:p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-‘‘Andare in bici fa bene a …’’ ecco tutti i benefici del pedalare</a:t>
            </a:r>
          </a:p>
          <a:p>
            <a:pPr>
              <a:buFontTx/>
              <a:buChar char="-"/>
            </a:pP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Breve storia della bici</a:t>
            </a:r>
          </a:p>
          <a:p>
            <a:pPr>
              <a:buFontTx/>
              <a:buChar char="-"/>
            </a:pP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benefici di andare in bici</a:t>
            </a:r>
          </a:p>
          <a:p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Federazione ciclistica italiana:</a:t>
            </a:r>
          </a:p>
          <a:p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-Le parti che compongono la bici</a:t>
            </a:r>
          </a:p>
          <a:p>
            <a:pPr marL="285750" indent="-285750">
              <a:buFontTx/>
              <a:buChar char="-"/>
            </a:pP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D.Lgs.</a:t>
            </a: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N.285/1992:</a:t>
            </a:r>
          </a:p>
          <a:p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-Nuovo Codice della Strada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/>
              <a:t>Andare in bici fa bene a…” ecco tutti i benefici del pedalare</a:t>
            </a:r>
          </a:p>
          <a:p>
            <a:pPr algn="ctr"/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497339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1289</Words>
  <Application>Microsoft Office PowerPoint</Application>
  <PresentationFormat>Personalizzato</PresentationFormat>
  <Paragraphs>202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Corso di Educazione stradale </vt:lpstr>
      <vt:lpstr>Corso di Educazione stradale</vt:lpstr>
      <vt:lpstr>Corso di Educazione stradale</vt:lpstr>
      <vt:lpstr>Corso di Educazione stradale</vt:lpstr>
      <vt:lpstr>Corso di Educazione stradale</vt:lpstr>
      <vt:lpstr>Corso di Educazione stradale</vt:lpstr>
      <vt:lpstr>Corso di Educazione stradale</vt:lpstr>
      <vt:lpstr>Corso di Educazione stradale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Educazione stradale</dc:title>
  <dc:creator>Michele</dc:creator>
  <cp:lastModifiedBy>PC2</cp:lastModifiedBy>
  <cp:revision>136</cp:revision>
  <dcterms:created xsi:type="dcterms:W3CDTF">2018-02-24T07:36:07Z</dcterms:created>
  <dcterms:modified xsi:type="dcterms:W3CDTF">2019-01-16T12:29:05Z</dcterms:modified>
</cp:coreProperties>
</file>