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70.jpeg" ContentType="image/jpeg"/>
  <Override PartName="/ppt/media/image68.gif" ContentType="image/gif"/>
  <Override PartName="/ppt/media/image67.gif" ContentType="image/gif"/>
  <Override PartName="/ppt/media/image66.png" ContentType="image/png"/>
  <Override PartName="/ppt/media/image65.gif" ContentType="image/gif"/>
  <Override PartName="/ppt/media/image64.png" ContentType="image/png"/>
  <Override PartName="/ppt/media/image63.png" ContentType="image/png"/>
  <Override PartName="/ppt/media/image61.png" ContentType="image/png"/>
  <Override PartName="/ppt/media/image59.jpeg" ContentType="image/jpeg"/>
  <Override PartName="/ppt/media/image71.jpeg" ContentType="image/jpeg"/>
  <Override PartName="/ppt/media/image58.jpeg" ContentType="image/jpeg"/>
  <Override PartName="/ppt/media/image1.png" ContentType="image/png"/>
  <Override PartName="/ppt/media/image51.png" ContentType="image/png"/>
  <Override PartName="/ppt/media/image50.png" ContentType="image/png"/>
  <Override PartName="/ppt/media/image44.jpeg" ContentType="image/jpeg"/>
  <Override PartName="/ppt/media/image43.gif" ContentType="image/gif"/>
  <Override PartName="/ppt/media/image39.png" ContentType="image/png"/>
  <Override PartName="/ppt/media/image38.png" ContentType="image/png"/>
  <Override PartName="/ppt/media/image72.png" ContentType="image/png"/>
  <Override PartName="/ppt/media/image53.gif" ContentType="image/gif"/>
  <Override PartName="/ppt/media/image37.png" ContentType="image/png"/>
  <Override PartName="/ppt/media/image52.gif" ContentType="image/gif"/>
  <Override PartName="/ppt/media/image36.png" ContentType="image/png"/>
  <Override PartName="/ppt/media/image34.png" ContentType="image/png"/>
  <Override PartName="/ppt/media/image33.png" ContentType="image/png"/>
  <Override PartName="/ppt/media/image60.jpeg" ContentType="image/jpeg"/>
  <Override PartName="/ppt/media/image32.png" ContentType="image/png"/>
  <Override PartName="/ppt/media/image31.png" ContentType="image/png"/>
  <Override PartName="/ppt/media/image27.jpeg" ContentType="image/jpeg"/>
  <Override PartName="/ppt/media/image23.png" ContentType="image/png"/>
  <Override PartName="/ppt/media/image45.png" ContentType="image/png"/>
  <Override PartName="/ppt/media/image26.gif" ContentType="image/gif"/>
  <Override PartName="/ppt/media/image25.jpeg" ContentType="image/jpeg"/>
  <Override PartName="/ppt/media/image46.jpeg" ContentType="image/jpeg"/>
  <Override PartName="/ppt/media/image22.png" ContentType="image/png"/>
  <Override PartName="/ppt/media/image21.png" ContentType="image/png"/>
  <Override PartName="/ppt/media/image54.png" ContentType="image/png"/>
  <Override PartName="/ppt/media/image4.png" ContentType="image/png"/>
  <Override PartName="/ppt/media/image35.gif" ContentType="image/gif"/>
  <Override PartName="/ppt/media/image19.png" ContentType="image/png"/>
  <Override PartName="/ppt/media/image20.png" ContentType="image/png"/>
  <Override PartName="/ppt/media/image18.png" ContentType="image/png"/>
  <Override PartName="/ppt/media/image30.gif" ContentType="image/gif"/>
  <Override PartName="/ppt/media/image14.png" ContentType="image/png"/>
  <Override PartName="/ppt/media/image13.png" ContentType="image/png"/>
  <Override PartName="/ppt/media/image12.png" ContentType="image/png"/>
  <Override PartName="/ppt/media/image11.png" ContentType="image/png"/>
  <Override PartName="/ppt/media/image69.png" ContentType="image/png"/>
  <Override PartName="/ppt/media/image10.png" ContentType="image/png"/>
  <Override PartName="/ppt/media/image9.png" ContentType="image/png"/>
  <Override PartName="/ppt/media/image8.png" ContentType="image/png"/>
  <Override PartName="/ppt/media/image57.png" ContentType="image/png"/>
  <Override PartName="/ppt/media/image7.png" ContentType="image/png"/>
  <Override PartName="/ppt/media/image29.png" ContentType="image/png"/>
  <Override PartName="/ppt/media/image56.png" ContentType="image/png"/>
  <Override PartName="/ppt/media/image6.png" ContentType="image/png"/>
  <Override PartName="/ppt/media/image28.png" ContentType="image/png"/>
  <Override PartName="/ppt/media/image49.png" ContentType="image/png"/>
  <Override PartName="/ppt/media/image55.png" ContentType="image/png"/>
  <Override PartName="/ppt/media/image5.png" ContentType="image/png"/>
  <Override PartName="/ppt/media/image48.png" ContentType="image/png"/>
  <Override PartName="/ppt/media/image42.png" ContentType="image/png"/>
  <Override PartName="/ppt/media/image17.png" ContentType="image/png"/>
  <Override PartName="/ppt/media/image47.png" ContentType="image/png"/>
  <Override PartName="/ppt/media/image3.png" ContentType="image/png"/>
  <Override PartName="/ppt/media/image41.png" ContentType="image/png"/>
  <Override PartName="/ppt/media/image16.png" ContentType="image/png"/>
  <Override PartName="/ppt/media/image62.jpeg" ContentType="image/jpeg"/>
  <Override PartName="/ppt/media/image2.png" ContentType="image/png"/>
  <Override PartName="/ppt/media/image40.png" ContentType="image/png"/>
  <Override PartName="/ppt/media/image15.png" ContentType="image/png"/>
  <Override PartName="/ppt/media/image24.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5078520"/>
            <a:ext cx="6047640" cy="4811040"/>
          </a:xfrm>
          <a:prstGeom prst="rect">
            <a:avLst/>
          </a:prstGeom>
        </p:spPr>
        <p:txBody>
          <a:bodyPr lIns="0" rIns="0" tIns="0" bIns="0"/>
          <a:p>
            <a:r>
              <a:rPr lang="it-IT" sz="2000">
                <a:latin typeface="Arial"/>
              </a:rPr>
              <a:t>Fate clic per modificare il formato delle note</a:t>
            </a:r>
            <a:endParaRPr/>
          </a:p>
        </p:txBody>
      </p:sp>
      <p:sp>
        <p:nvSpPr>
          <p:cNvPr id="79" name="PlaceHolder 2"/>
          <p:cNvSpPr>
            <a:spLocks noGrp="1"/>
          </p:cNvSpPr>
          <p:nvPr>
            <p:ph type="hdr"/>
          </p:nvPr>
        </p:nvSpPr>
        <p:spPr>
          <a:xfrm>
            <a:off x="0" y="0"/>
            <a:ext cx="3280320" cy="534240"/>
          </a:xfrm>
          <a:prstGeom prst="rect">
            <a:avLst/>
          </a:prstGeom>
        </p:spPr>
        <p:txBody>
          <a:bodyPr lIns="0" rIns="0" tIns="0" bIns="0"/>
          <a:p>
            <a:r>
              <a:rPr lang="it-IT" sz="1400">
                <a:latin typeface="Times New Roman"/>
              </a:rPr>
              <a:t>&lt;intestazione&gt;</a:t>
            </a:r>
            <a:endParaRPr/>
          </a:p>
        </p:txBody>
      </p:sp>
      <p:sp>
        <p:nvSpPr>
          <p:cNvPr id="80" name="PlaceHolder 3"/>
          <p:cNvSpPr>
            <a:spLocks noGrp="1"/>
          </p:cNvSpPr>
          <p:nvPr>
            <p:ph type="dt"/>
          </p:nvPr>
        </p:nvSpPr>
        <p:spPr>
          <a:xfrm>
            <a:off x="4279320" y="0"/>
            <a:ext cx="3280320" cy="534240"/>
          </a:xfrm>
          <a:prstGeom prst="rect">
            <a:avLst/>
          </a:prstGeom>
        </p:spPr>
        <p:txBody>
          <a:bodyPr lIns="0" rIns="0" tIns="0" bIns="0"/>
          <a:p>
            <a:pPr algn="r"/>
            <a:r>
              <a:rPr lang="it-IT" sz="1400">
                <a:latin typeface="Times New Roman"/>
              </a:rPr>
              <a:t>&lt;data/ora&gt;</a:t>
            </a:r>
            <a:endParaRPr/>
          </a:p>
        </p:txBody>
      </p:sp>
      <p:sp>
        <p:nvSpPr>
          <p:cNvPr id="81" name="PlaceHolder 4"/>
          <p:cNvSpPr>
            <a:spLocks noGrp="1"/>
          </p:cNvSpPr>
          <p:nvPr>
            <p:ph type="ftr"/>
          </p:nvPr>
        </p:nvSpPr>
        <p:spPr>
          <a:xfrm>
            <a:off x="0" y="10157400"/>
            <a:ext cx="3280320" cy="534240"/>
          </a:xfrm>
          <a:prstGeom prst="rect">
            <a:avLst/>
          </a:prstGeom>
        </p:spPr>
        <p:txBody>
          <a:bodyPr lIns="0" rIns="0" tIns="0" bIns="0" anchor="b"/>
          <a:p>
            <a:r>
              <a:rPr lang="it-IT" sz="1400">
                <a:latin typeface="Times New Roman"/>
              </a:rPr>
              <a:t>&lt;piè di pagina&gt;</a:t>
            </a:r>
            <a:endParaRPr/>
          </a:p>
        </p:txBody>
      </p:sp>
      <p:sp>
        <p:nvSpPr>
          <p:cNvPr id="82" name="PlaceHolder 5"/>
          <p:cNvSpPr>
            <a:spLocks noGrp="1"/>
          </p:cNvSpPr>
          <p:nvPr>
            <p:ph type="sldNum"/>
          </p:nvPr>
        </p:nvSpPr>
        <p:spPr>
          <a:xfrm>
            <a:off x="4279320" y="10157400"/>
            <a:ext cx="3280320" cy="534240"/>
          </a:xfrm>
          <a:prstGeom prst="rect">
            <a:avLst/>
          </a:prstGeom>
        </p:spPr>
        <p:txBody>
          <a:bodyPr lIns="0" rIns="0" tIns="0" bIns="0" anchor="b"/>
          <a:p>
            <a:pPr algn="r"/>
            <a:fld id="{AF97CA2B-A9BA-462D-95CB-8CBB2C430F8F}" type="slidenum">
              <a:rPr lang="it-IT" sz="1400">
                <a:latin typeface="Times New Roman"/>
              </a:rPr>
              <a:t>&lt;numero&gt;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PlaceHolder 1"/>
          <p:cNvSpPr>
            <a:spLocks noGrp="1"/>
          </p:cNvSpPr>
          <p:nvPr>
            <p:ph type="body"/>
          </p:nvPr>
        </p:nvSpPr>
        <p:spPr>
          <a:xfrm>
            <a:off x="685800" y="4400640"/>
            <a:ext cx="5486040" cy="3600000"/>
          </a:xfrm>
          <a:prstGeom prst="rect">
            <a:avLst/>
          </a:prstGeom>
        </p:spPr>
        <p:txBody>
          <a:bodyPr/>
          <a:p>
            <a:endParaRPr/>
          </a:p>
        </p:txBody>
      </p:sp>
      <p:sp>
        <p:nvSpPr>
          <p:cNvPr id="266" name="TextShape 2"/>
          <p:cNvSpPr txBox="1"/>
          <p:nvPr/>
        </p:nvSpPr>
        <p:spPr>
          <a:xfrm>
            <a:off x="3884760" y="8685360"/>
            <a:ext cx="2971440" cy="458280"/>
          </a:xfrm>
          <a:prstGeom prst="rect">
            <a:avLst/>
          </a:prstGeom>
        </p:spPr>
        <p:txBody>
          <a:bodyPr anchor="b"/>
          <a:p>
            <a:pPr algn="r">
              <a:lnSpc>
                <a:spcPct val="100000"/>
              </a:lnSpc>
            </a:pPr>
            <a:fld id="{3F1F44C9-6720-49C3-80E4-58293FC0CE27}" type="slidenum">
              <a:rPr lang="it-IT" sz="1200">
                <a:solidFill>
                  <a:srgbClr val="000000"/>
                </a:solidFill>
                <a:latin typeface="+mn-lt"/>
                <a:ea typeface="+mn-ea"/>
              </a:rPr>
              <a:t>&lt;numero&gt;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p>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32" name="PlaceHolder 4"/>
          <p:cNvSpPr>
            <a:spLocks noGrp="1"/>
          </p:cNvSpPr>
          <p:nvPr>
            <p:ph type="body"/>
          </p:nvPr>
        </p:nvSpPr>
        <p:spPr>
          <a:xfrm>
            <a:off x="6226200" y="4098240"/>
            <a:ext cx="5131080" cy="2075040"/>
          </a:xfrm>
          <a:prstGeom prst="rect">
            <a:avLst/>
          </a:prstGeom>
        </p:spPr>
        <p:txBody>
          <a:bodyPr lIns="0" rIns="0" tIns="0" bIns="0"/>
          <a:p>
            <a:endParaRPr/>
          </a:p>
        </p:txBody>
      </p:sp>
      <p:sp>
        <p:nvSpPr>
          <p:cNvPr id="33" name="PlaceHolder 5"/>
          <p:cNvSpPr>
            <a:spLocks noGrp="1"/>
          </p:cNvSpPr>
          <p:nvPr>
            <p:ph type="body"/>
          </p:nvPr>
        </p:nvSpPr>
        <p:spPr>
          <a:xfrm>
            <a:off x="838080" y="4098240"/>
            <a:ext cx="5131080" cy="20750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35" name="PlaceHolder 2"/>
          <p:cNvSpPr>
            <a:spLocks noGrp="1"/>
          </p:cNvSpPr>
          <p:nvPr>
            <p:ph type="body"/>
          </p:nvPr>
        </p:nvSpPr>
        <p:spPr>
          <a:xfrm>
            <a:off x="838080" y="1825560"/>
            <a:ext cx="10515240" cy="4350960"/>
          </a:xfrm>
          <a:prstGeom prst="rect">
            <a:avLst/>
          </a:prstGeom>
        </p:spPr>
        <p:txBody>
          <a:bodyPr lIns="0" rIns="0" tIns="0" bIns="0"/>
          <a:p>
            <a:endParaRPr/>
          </a:p>
        </p:txBody>
      </p:sp>
      <p:sp>
        <p:nvSpPr>
          <p:cNvPr id="36" name="PlaceHolder 3"/>
          <p:cNvSpPr>
            <a:spLocks noGrp="1"/>
          </p:cNvSpPr>
          <p:nvPr>
            <p:ph type="body"/>
          </p:nvPr>
        </p:nvSpPr>
        <p:spPr>
          <a:xfrm>
            <a:off x="838080" y="1825560"/>
            <a:ext cx="10515240" cy="4350960"/>
          </a:xfrm>
          <a:prstGeom prst="rect">
            <a:avLst/>
          </a:prstGeom>
        </p:spPr>
        <p:txBody>
          <a:bodyPr lIns="0" rIns="0" tIns="0" bIns="0"/>
          <a:p>
            <a:endParaRPr/>
          </a:p>
        </p:txBody>
      </p:sp>
      <p:pic>
        <p:nvPicPr>
          <p:cNvPr id="37" name="" descr=""/>
          <p:cNvPicPr/>
          <p:nvPr/>
        </p:nvPicPr>
        <p:blipFill>
          <a:blip r:embed="rId2"/>
          <a:stretch>
            <a:fillRect/>
          </a:stretch>
        </p:blipFill>
        <p:spPr>
          <a:xfrm>
            <a:off x="3368880" y="1825560"/>
            <a:ext cx="5452920" cy="4350960"/>
          </a:xfrm>
          <a:prstGeom prst="rect">
            <a:avLst/>
          </a:prstGeom>
          <a:ln>
            <a:noFill/>
          </a:ln>
        </p:spPr>
      </p:pic>
      <p:pic>
        <p:nvPicPr>
          <p:cNvPr id="38" name="" descr=""/>
          <p:cNvPicPr/>
          <p:nvPr/>
        </p:nvPicPr>
        <p:blipFill>
          <a:blip r:embed="rId3"/>
          <a:stretch>
            <a:fillRect/>
          </a:stretch>
        </p:blipFill>
        <p:spPr>
          <a:xfrm>
            <a:off x="3368880" y="1825560"/>
            <a:ext cx="5452920" cy="43509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45" name="PlaceHolder 2"/>
          <p:cNvSpPr>
            <a:spLocks noGrp="1"/>
          </p:cNvSpPr>
          <p:nvPr>
            <p:ph type="subTitle"/>
          </p:nvPr>
        </p:nvSpPr>
        <p:spPr>
          <a:xfrm>
            <a:off x="838080" y="1825560"/>
            <a:ext cx="10515240" cy="435132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47" name="PlaceHolder 2"/>
          <p:cNvSpPr>
            <a:spLocks noGrp="1"/>
          </p:cNvSpPr>
          <p:nvPr>
            <p:ph type="body"/>
          </p:nvPr>
        </p:nvSpPr>
        <p:spPr>
          <a:xfrm>
            <a:off x="838080" y="1825560"/>
            <a:ext cx="10515240" cy="43509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49"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50" name="PlaceHolder 3"/>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52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838080" y="365040"/>
            <a:ext cx="10515240" cy="614448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54"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55" name="PlaceHolder 3"/>
          <p:cNvSpPr>
            <a:spLocks noGrp="1"/>
          </p:cNvSpPr>
          <p:nvPr>
            <p:ph type="body"/>
          </p:nvPr>
        </p:nvSpPr>
        <p:spPr>
          <a:xfrm>
            <a:off x="838080" y="4098240"/>
            <a:ext cx="5131080" cy="2075040"/>
          </a:xfrm>
          <a:prstGeom prst="rect">
            <a:avLst/>
          </a:prstGeom>
        </p:spPr>
        <p:txBody>
          <a:bodyPr lIns="0" rIns="0" tIns="0" bIns="0"/>
          <a:p>
            <a:endParaRPr/>
          </a:p>
        </p:txBody>
      </p:sp>
      <p:sp>
        <p:nvSpPr>
          <p:cNvPr id="56" name="PlaceHolder 4"/>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6" name="PlaceHolder 2"/>
          <p:cNvSpPr>
            <a:spLocks noGrp="1"/>
          </p:cNvSpPr>
          <p:nvPr>
            <p:ph type="subTitle"/>
          </p:nvPr>
        </p:nvSpPr>
        <p:spPr>
          <a:xfrm>
            <a:off x="838080" y="1825560"/>
            <a:ext cx="10515240" cy="435132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58"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59"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60" name="PlaceHolder 4"/>
          <p:cNvSpPr>
            <a:spLocks noGrp="1"/>
          </p:cNvSpPr>
          <p:nvPr>
            <p:ph type="body"/>
          </p:nvPr>
        </p:nvSpPr>
        <p:spPr>
          <a:xfrm>
            <a:off x="6226200" y="4098240"/>
            <a:ext cx="5131080" cy="20750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62"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63"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64" name="PlaceHolder 4"/>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66" name="PlaceHolder 2"/>
          <p:cNvSpPr>
            <a:spLocks noGrp="1"/>
          </p:cNvSpPr>
          <p:nvPr>
            <p:ph type="body"/>
          </p:nvPr>
        </p:nvSpPr>
        <p:spPr>
          <a:xfrm>
            <a:off x="838080" y="1825560"/>
            <a:ext cx="10515240" cy="2075040"/>
          </a:xfrm>
          <a:prstGeom prst="rect">
            <a:avLst/>
          </a:prstGeom>
        </p:spPr>
        <p:txBody>
          <a:bodyPr lIns="0" rIns="0" tIns="0" bIns="0"/>
          <a:p>
            <a:endParaRPr/>
          </a:p>
        </p:txBody>
      </p:sp>
      <p:sp>
        <p:nvSpPr>
          <p:cNvPr id="67" name="PlaceHolder 3"/>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69"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70"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71" name="PlaceHolder 4"/>
          <p:cNvSpPr>
            <a:spLocks noGrp="1"/>
          </p:cNvSpPr>
          <p:nvPr>
            <p:ph type="body"/>
          </p:nvPr>
        </p:nvSpPr>
        <p:spPr>
          <a:xfrm>
            <a:off x="6226200" y="4098240"/>
            <a:ext cx="5131080" cy="2075040"/>
          </a:xfrm>
          <a:prstGeom prst="rect">
            <a:avLst/>
          </a:prstGeom>
        </p:spPr>
        <p:txBody>
          <a:bodyPr lIns="0" rIns="0" tIns="0" bIns="0"/>
          <a:p>
            <a:endParaRPr/>
          </a:p>
        </p:txBody>
      </p:sp>
      <p:sp>
        <p:nvSpPr>
          <p:cNvPr id="72" name="PlaceHolder 5"/>
          <p:cNvSpPr>
            <a:spLocks noGrp="1"/>
          </p:cNvSpPr>
          <p:nvPr>
            <p:ph type="body"/>
          </p:nvPr>
        </p:nvSpPr>
        <p:spPr>
          <a:xfrm>
            <a:off x="838080" y="4098240"/>
            <a:ext cx="5131080" cy="20750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74" name="PlaceHolder 2"/>
          <p:cNvSpPr>
            <a:spLocks noGrp="1"/>
          </p:cNvSpPr>
          <p:nvPr>
            <p:ph type="body"/>
          </p:nvPr>
        </p:nvSpPr>
        <p:spPr>
          <a:xfrm>
            <a:off x="838080" y="1825560"/>
            <a:ext cx="10515240" cy="4350960"/>
          </a:xfrm>
          <a:prstGeom prst="rect">
            <a:avLst/>
          </a:prstGeom>
        </p:spPr>
        <p:txBody>
          <a:bodyPr lIns="0" rIns="0" tIns="0" bIns="0"/>
          <a:p>
            <a:endParaRPr/>
          </a:p>
        </p:txBody>
      </p:sp>
      <p:sp>
        <p:nvSpPr>
          <p:cNvPr id="75" name="PlaceHolder 3"/>
          <p:cNvSpPr>
            <a:spLocks noGrp="1"/>
          </p:cNvSpPr>
          <p:nvPr>
            <p:ph type="body"/>
          </p:nvPr>
        </p:nvSpPr>
        <p:spPr>
          <a:xfrm>
            <a:off x="838080" y="1825560"/>
            <a:ext cx="10515240" cy="4350960"/>
          </a:xfrm>
          <a:prstGeom prst="rect">
            <a:avLst/>
          </a:prstGeom>
        </p:spPr>
        <p:txBody>
          <a:bodyPr lIns="0" rIns="0" tIns="0" bIns="0"/>
          <a:p>
            <a:endParaRPr/>
          </a:p>
        </p:txBody>
      </p:sp>
      <p:pic>
        <p:nvPicPr>
          <p:cNvPr id="76" name="" descr=""/>
          <p:cNvPicPr/>
          <p:nvPr/>
        </p:nvPicPr>
        <p:blipFill>
          <a:blip r:embed="rId2"/>
          <a:stretch>
            <a:fillRect/>
          </a:stretch>
        </p:blipFill>
        <p:spPr>
          <a:xfrm>
            <a:off x="3368880" y="1825560"/>
            <a:ext cx="5452920" cy="4350960"/>
          </a:xfrm>
          <a:prstGeom prst="rect">
            <a:avLst/>
          </a:prstGeom>
          <a:ln>
            <a:noFill/>
          </a:ln>
        </p:spPr>
      </p:pic>
      <p:pic>
        <p:nvPicPr>
          <p:cNvPr id="77" name="" descr=""/>
          <p:cNvPicPr/>
          <p:nvPr/>
        </p:nvPicPr>
        <p:blipFill>
          <a:blip r:embed="rId3"/>
          <a:stretch>
            <a:fillRect/>
          </a:stretch>
        </p:blipFill>
        <p:spPr>
          <a:xfrm>
            <a:off x="3368880" y="1825560"/>
            <a:ext cx="5452920" cy="43509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48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16" name="PlaceHolder 3"/>
          <p:cNvSpPr>
            <a:spLocks noGrp="1"/>
          </p:cNvSpPr>
          <p:nvPr>
            <p:ph type="body"/>
          </p:nvPr>
        </p:nvSpPr>
        <p:spPr>
          <a:xfrm>
            <a:off x="838080" y="4098240"/>
            <a:ext cx="5131080" cy="2075040"/>
          </a:xfrm>
          <a:prstGeom prst="rect">
            <a:avLst/>
          </a:prstGeom>
        </p:spPr>
        <p:txBody>
          <a:bodyPr lIns="0" rIns="0" tIns="0" bIns="0"/>
          <a:p>
            <a:endParaRPr/>
          </a:p>
        </p:txBody>
      </p:sp>
      <p:sp>
        <p:nvSpPr>
          <p:cNvPr id="17" name="PlaceHolder 4"/>
          <p:cNvSpPr>
            <a:spLocks noGrp="1"/>
          </p:cNvSpPr>
          <p:nvPr>
            <p:ph type="body"/>
          </p:nvPr>
        </p:nvSpPr>
        <p:spPr>
          <a:xfrm>
            <a:off x="6226200" y="1825560"/>
            <a:ext cx="5131080" cy="43509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p>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520"/>
          </a:xfrm>
          <a:prstGeom prst="rect">
            <a:avLst/>
          </a:prstGeom>
        </p:spPr>
        <p:txBody>
          <a:bodyPr lIns="0" rIns="0" tIns="0" bIns="0" anchor="ctr"/>
          <a:p>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p>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p>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100000"/>
              </a:lnSpc>
            </a:pPr>
            <a:r>
              <a:rPr lang="it-IT" sz="6000">
                <a:solidFill>
                  <a:srgbClr val="000000"/>
                </a:solidFill>
                <a:latin typeface="Calibri Light"/>
              </a:rPr>
              <a:t>Fate clic per modificare il formato del testo del titoloFare clic per modificare lo stile del titolo dello schema</a:t>
            </a:r>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r>
              <a:rPr lang="it-IT" sz="1200">
                <a:solidFill>
                  <a:srgbClr val="8b8b8b"/>
                </a:solidFill>
                <a:latin typeface="Calibri"/>
              </a:rPr>
              <a:t>14/05/18</a:t>
            </a:r>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27AD31A0-7992-4483-8153-4B308E3DF491}" type="slidenum">
              <a:rPr lang="it-IT" sz="1200">
                <a:solidFill>
                  <a:srgbClr val="8b8b8b"/>
                </a:solidFill>
                <a:latin typeface="Calibri"/>
              </a:rPr>
              <a:t>&lt;numero&gt;</a:t>
            </a:fld>
            <a:endParaRPr/>
          </a:p>
        </p:txBody>
      </p:sp>
      <p:sp>
        <p:nvSpPr>
          <p:cNvPr id="4" name="PlaceHolder 5"/>
          <p:cNvSpPr>
            <a:spLocks noGrp="1"/>
          </p:cNvSpPr>
          <p:nvPr>
            <p:ph type="body"/>
          </p:nvPr>
        </p:nvSpPr>
        <p:spPr>
          <a:xfrm>
            <a:off x="609480" y="1604520"/>
            <a:ext cx="10972440" cy="3976920"/>
          </a:xfrm>
          <a:prstGeom prst="rect">
            <a:avLst/>
          </a:prstGeom>
        </p:spPr>
        <p:txBody>
          <a:bodyPr lIns="0" rIns="0" tIns="0" bIns="0"/>
          <a:p>
            <a:pPr>
              <a:buSzPct val="45000"/>
              <a:buFont typeface="StarSymbol"/>
              <a:buChar char=""/>
            </a:pPr>
            <a:r>
              <a:rPr lang="it-IT" sz="2800">
                <a:latin typeface="Calibri"/>
              </a:rPr>
              <a:t>Fate clic per modificare il formato del testo della struttura</a:t>
            </a:r>
            <a:endParaRPr/>
          </a:p>
          <a:p>
            <a:pPr lvl="1">
              <a:buSzPct val="75000"/>
              <a:buFont typeface="StarSymbol"/>
              <a:buChar char=""/>
            </a:pPr>
            <a:r>
              <a:rPr lang="it-IT" sz="2000">
                <a:latin typeface="Calibri"/>
              </a:rPr>
              <a:t>Secondo livello struttura</a:t>
            </a:r>
            <a:endParaRPr/>
          </a:p>
          <a:p>
            <a:pPr lvl="2">
              <a:buSzPct val="45000"/>
              <a:buFont typeface="StarSymbol"/>
              <a:buChar char=""/>
            </a:pPr>
            <a:r>
              <a:rPr lang="it-IT">
                <a:latin typeface="Calibri"/>
              </a:rPr>
              <a:t>Terzo livello struttura</a:t>
            </a:r>
            <a:endParaRPr/>
          </a:p>
          <a:p>
            <a:pPr lvl="3">
              <a:buSzPct val="75000"/>
              <a:buFont typeface="StarSymbol"/>
              <a:buChar char=""/>
            </a:pPr>
            <a:r>
              <a:rPr lang="it-IT">
                <a:latin typeface="Calibri"/>
              </a:rPr>
              <a:t>Quarto livello struttura</a:t>
            </a:r>
            <a:endParaRPr/>
          </a:p>
          <a:p>
            <a:pPr lvl="4">
              <a:buSzPct val="45000"/>
              <a:buFont typeface="StarSymbol"/>
              <a:buChar char=""/>
            </a:pPr>
            <a:r>
              <a:rPr lang="it-IT" sz="2000">
                <a:latin typeface="Calibri"/>
              </a:rPr>
              <a:t>Quinto livello struttura</a:t>
            </a:r>
            <a:endParaRPr/>
          </a:p>
          <a:p>
            <a:pPr lvl="5">
              <a:buSzPct val="45000"/>
              <a:buFont typeface="StarSymbol"/>
              <a:buChar char=""/>
            </a:pPr>
            <a:r>
              <a:rPr lang="it-IT" sz="2000">
                <a:latin typeface="Calibri"/>
              </a:rPr>
              <a:t>Sesto livello struttura</a:t>
            </a:r>
            <a:endParaRPr/>
          </a:p>
          <a:p>
            <a:pPr lvl="6">
              <a:buSzPct val="45000"/>
              <a:buFont typeface="StarSymbol"/>
              <a:buChar char=""/>
            </a:pPr>
            <a:r>
              <a:rPr lang="it-IT" sz="2000">
                <a:latin typeface="Calibri"/>
              </a:rPr>
              <a:t>Settimo livello struttura</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838080" y="365040"/>
            <a:ext cx="10515240" cy="1325160"/>
          </a:xfrm>
          <a:prstGeom prst="rect">
            <a:avLst/>
          </a:prstGeom>
        </p:spPr>
        <p:txBody>
          <a:bodyPr anchor="ctr"/>
          <a:p>
            <a:pPr>
              <a:lnSpc>
                <a:spcPct val="90000"/>
              </a:lnSpc>
            </a:pPr>
            <a:r>
              <a:rPr lang="it-IT" sz="4400">
                <a:solidFill>
                  <a:srgbClr val="000000"/>
                </a:solidFill>
                <a:latin typeface="Calibri Light"/>
              </a:rPr>
              <a:t>Fate clic per modificare il formato del testo del titoloFare clic per modificare lo stile del titolo dello schema</a:t>
            </a:r>
            <a:endParaRPr/>
          </a:p>
        </p:txBody>
      </p:sp>
      <p:sp>
        <p:nvSpPr>
          <p:cNvPr id="40" name="PlaceHolder 2"/>
          <p:cNvSpPr>
            <a:spLocks noGrp="1"/>
          </p:cNvSpPr>
          <p:nvPr>
            <p:ph type="body"/>
          </p:nvPr>
        </p:nvSpPr>
        <p:spPr>
          <a:xfrm>
            <a:off x="838080" y="1825560"/>
            <a:ext cx="10515240" cy="4350960"/>
          </a:xfrm>
          <a:prstGeom prst="rect">
            <a:avLst/>
          </a:prstGeom>
        </p:spPr>
        <p:txBody>
          <a:bodyPr/>
          <a:p>
            <a:pPr>
              <a:buSzPct val="45000"/>
              <a:buFont typeface="StarSymbol"/>
              <a:buChar char=""/>
            </a:pPr>
            <a:r>
              <a:rPr lang="it-IT" sz="2800">
                <a:solidFill>
                  <a:srgbClr val="000000"/>
                </a:solidFill>
                <a:latin typeface="Calibri"/>
              </a:rPr>
              <a:t>Fate clic per modificare il formato del testo della struttura</a:t>
            </a:r>
            <a:endParaRPr/>
          </a:p>
          <a:p>
            <a:pPr lvl="1">
              <a:buSzPct val="75000"/>
              <a:buFont typeface="StarSymbol"/>
              <a:buChar char=""/>
            </a:pPr>
            <a:r>
              <a:rPr lang="it-IT" sz="2800">
                <a:solidFill>
                  <a:srgbClr val="000000"/>
                </a:solidFill>
                <a:latin typeface="Calibri"/>
              </a:rPr>
              <a:t>Secondo livello struttura</a:t>
            </a:r>
            <a:endParaRPr/>
          </a:p>
          <a:p>
            <a:pPr lvl="2">
              <a:buSzPct val="45000"/>
              <a:buFont typeface="StarSymbol"/>
              <a:buChar char=""/>
            </a:pPr>
            <a:r>
              <a:rPr lang="it-IT" sz="2800">
                <a:solidFill>
                  <a:srgbClr val="000000"/>
                </a:solidFill>
                <a:latin typeface="Calibri"/>
              </a:rPr>
              <a:t>Terzo livello struttura</a:t>
            </a:r>
            <a:endParaRPr/>
          </a:p>
          <a:p>
            <a:pPr lvl="3">
              <a:buSzPct val="75000"/>
              <a:buFont typeface="StarSymbol"/>
              <a:buChar char=""/>
            </a:pPr>
            <a:r>
              <a:rPr lang="it-IT" sz="2800">
                <a:solidFill>
                  <a:srgbClr val="000000"/>
                </a:solidFill>
                <a:latin typeface="Calibri"/>
              </a:rPr>
              <a:t>Quarto livello struttura</a:t>
            </a:r>
            <a:endParaRPr/>
          </a:p>
          <a:p>
            <a:pPr lvl="4">
              <a:buSzPct val="45000"/>
              <a:buFont typeface="StarSymbol"/>
              <a:buChar char=""/>
            </a:pPr>
            <a:r>
              <a:rPr lang="it-IT" sz="2800">
                <a:solidFill>
                  <a:srgbClr val="000000"/>
                </a:solidFill>
                <a:latin typeface="Calibri"/>
              </a:rPr>
              <a:t>Quinto livello struttura</a:t>
            </a:r>
            <a:endParaRPr/>
          </a:p>
          <a:p>
            <a:pPr lvl="5">
              <a:buSzPct val="45000"/>
              <a:buFont typeface="StarSymbol"/>
              <a:buChar char=""/>
            </a:pPr>
            <a:r>
              <a:rPr lang="it-IT" sz="2800">
                <a:solidFill>
                  <a:srgbClr val="000000"/>
                </a:solidFill>
                <a:latin typeface="Calibri"/>
              </a:rPr>
              <a:t>Sesto livello struttura</a:t>
            </a:r>
            <a:endParaRPr/>
          </a:p>
          <a:p>
            <a:pPr>
              <a:lnSpc>
                <a:spcPct val="100000"/>
              </a:lnSpc>
              <a:buFont typeface="Arial"/>
              <a:buChar char="•"/>
            </a:pPr>
            <a:r>
              <a:rPr lang="it-IT" sz="2800">
                <a:solidFill>
                  <a:srgbClr val="000000"/>
                </a:solidFill>
                <a:latin typeface="Calibri"/>
              </a:rPr>
              <a:t>Settimo livello strutturaModifica gli stili del testo dello schema</a:t>
            </a:r>
            <a:endParaRPr/>
          </a:p>
          <a:p>
            <a:pPr lvl="1">
              <a:lnSpc>
                <a:spcPct val="100000"/>
              </a:lnSpc>
              <a:buFont typeface="Arial"/>
              <a:buChar char="•"/>
            </a:pPr>
            <a:r>
              <a:rPr lang="it-IT" sz="2400">
                <a:solidFill>
                  <a:srgbClr val="000000"/>
                </a:solidFill>
                <a:latin typeface="Calibri"/>
              </a:rPr>
              <a:t>Secondo livello</a:t>
            </a:r>
            <a:endParaRPr/>
          </a:p>
          <a:p>
            <a:pPr lvl="2">
              <a:lnSpc>
                <a:spcPct val="100000"/>
              </a:lnSpc>
              <a:buFont typeface="Arial"/>
              <a:buChar char="•"/>
            </a:pPr>
            <a:r>
              <a:rPr lang="it-IT" sz="2000">
                <a:solidFill>
                  <a:srgbClr val="000000"/>
                </a:solidFill>
                <a:latin typeface="Calibri"/>
              </a:rPr>
              <a:t>Terzo livello</a:t>
            </a:r>
            <a:endParaRPr/>
          </a:p>
          <a:p>
            <a:pPr lvl="3">
              <a:lnSpc>
                <a:spcPct val="100000"/>
              </a:lnSpc>
              <a:buFont typeface="Arial"/>
              <a:buChar char="•"/>
            </a:pPr>
            <a:r>
              <a:rPr lang="it-IT">
                <a:solidFill>
                  <a:srgbClr val="000000"/>
                </a:solidFill>
                <a:latin typeface="Calibri"/>
              </a:rPr>
              <a:t>Quarto livello</a:t>
            </a:r>
            <a:endParaRPr/>
          </a:p>
          <a:p>
            <a:pPr lvl="4">
              <a:lnSpc>
                <a:spcPct val="100000"/>
              </a:lnSpc>
              <a:buFont typeface="Arial"/>
              <a:buChar char="•"/>
            </a:pPr>
            <a:r>
              <a:rPr lang="it-IT">
                <a:solidFill>
                  <a:srgbClr val="000000"/>
                </a:solidFill>
                <a:latin typeface="Calibri"/>
              </a:rPr>
              <a:t>Quinto livello</a:t>
            </a:r>
            <a:endParaRPr/>
          </a:p>
        </p:txBody>
      </p:sp>
      <p:sp>
        <p:nvSpPr>
          <p:cNvPr id="41" name="PlaceHolder 3"/>
          <p:cNvSpPr>
            <a:spLocks noGrp="1"/>
          </p:cNvSpPr>
          <p:nvPr>
            <p:ph type="dt"/>
          </p:nvPr>
        </p:nvSpPr>
        <p:spPr>
          <a:xfrm>
            <a:off x="838080" y="6356520"/>
            <a:ext cx="2742840" cy="364680"/>
          </a:xfrm>
          <a:prstGeom prst="rect">
            <a:avLst/>
          </a:prstGeom>
        </p:spPr>
        <p:txBody>
          <a:bodyPr anchor="ctr"/>
          <a:p>
            <a:pPr>
              <a:lnSpc>
                <a:spcPct val="100000"/>
              </a:lnSpc>
            </a:pPr>
            <a:r>
              <a:rPr lang="it-IT" sz="1200">
                <a:solidFill>
                  <a:srgbClr val="8b8b8b"/>
                </a:solidFill>
                <a:latin typeface="Calibri"/>
              </a:rPr>
              <a:t>14/05/18</a:t>
            </a:r>
            <a:endParaRPr/>
          </a:p>
        </p:txBody>
      </p:sp>
      <p:sp>
        <p:nvSpPr>
          <p:cNvPr id="42" name="PlaceHolder 4"/>
          <p:cNvSpPr>
            <a:spLocks noGrp="1"/>
          </p:cNvSpPr>
          <p:nvPr>
            <p:ph type="ftr"/>
          </p:nvPr>
        </p:nvSpPr>
        <p:spPr>
          <a:xfrm>
            <a:off x="4038480" y="6356520"/>
            <a:ext cx="4114440" cy="364680"/>
          </a:xfrm>
          <a:prstGeom prst="rect">
            <a:avLst/>
          </a:prstGeom>
        </p:spPr>
        <p:txBody>
          <a:bodyPr anchor="ctr"/>
          <a:p>
            <a:endParaRPr/>
          </a:p>
        </p:txBody>
      </p:sp>
      <p:sp>
        <p:nvSpPr>
          <p:cNvPr id="43" name="PlaceHolder 5"/>
          <p:cNvSpPr>
            <a:spLocks noGrp="1"/>
          </p:cNvSpPr>
          <p:nvPr>
            <p:ph type="sldNum"/>
          </p:nvPr>
        </p:nvSpPr>
        <p:spPr>
          <a:xfrm>
            <a:off x="8610480" y="6356520"/>
            <a:ext cx="2742840" cy="364680"/>
          </a:xfrm>
          <a:prstGeom prst="rect">
            <a:avLst/>
          </a:prstGeom>
        </p:spPr>
        <p:txBody>
          <a:bodyPr anchor="ctr"/>
          <a:p>
            <a:pPr algn="r">
              <a:lnSpc>
                <a:spcPct val="100000"/>
              </a:lnSpc>
            </a:pPr>
            <a:fld id="{6439F748-9CD6-4636-9653-59B44CC7B76E}" type="slidenum">
              <a:rPr lang="it-IT" sz="1200">
                <a:solidFill>
                  <a:srgbClr val="8b8b8b"/>
                </a:solidFill>
                <a:latin typeface="Calibri"/>
              </a:rPr>
              <a:t>&lt;numero&gt;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gif"/><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gif"/><Relationship Id="rId7" Type="http://schemas.openxmlformats.org/officeDocument/2006/relationships/image" Target="../media/image31.png"/><Relationship Id="rId8"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gif"/><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gif"/><Relationship Id="rId4" Type="http://schemas.openxmlformats.org/officeDocument/2006/relationships/image" Target="../media/image44.jpeg"/><Relationship Id="rId5" Type="http://schemas.openxmlformats.org/officeDocument/2006/relationships/image" Target="../media/image45.png"/><Relationship Id="rId6" Type="http://schemas.openxmlformats.org/officeDocument/2006/relationships/image" Target="../media/image46.jpeg"/><Relationship Id="rId7"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gif"/><Relationship Id="rId6" Type="http://schemas.openxmlformats.org/officeDocument/2006/relationships/image" Target="../media/image53.gif"/><Relationship Id="rId7" Type="http://schemas.openxmlformats.org/officeDocument/2006/relationships/image" Target="../media/image54.png"/><Relationship Id="rId8"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image" Target="../media/image59.jpeg"/><Relationship Id="rId3" Type="http://schemas.openxmlformats.org/officeDocument/2006/relationships/image" Target="../media/image60.jpeg"/><Relationship Id="rId4" Type="http://schemas.openxmlformats.org/officeDocument/2006/relationships/image" Target="../media/image61.png"/><Relationship Id="rId5"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image" Target="../media/image63.pn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65.gif"/><Relationship Id="rId2" Type="http://schemas.openxmlformats.org/officeDocument/2006/relationships/image" Target="../media/image66.png"/><Relationship Id="rId3" Type="http://schemas.openxmlformats.org/officeDocument/2006/relationships/image" Target="../media/image67.gif"/><Relationship Id="rId4" Type="http://schemas.openxmlformats.org/officeDocument/2006/relationships/image" Target="../media/image68.gif"/><Relationship Id="rId5" Type="http://schemas.openxmlformats.org/officeDocument/2006/relationships/image" Target="../media/image69.png"/><Relationship Id="rId6"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image" Target="../media/image71.jpeg"/><Relationship Id="rId3" Type="http://schemas.openxmlformats.org/officeDocument/2006/relationships/image" Target="../media/image72.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TextShape 1"/>
          <p:cNvSpPr txBox="1"/>
          <p:nvPr/>
        </p:nvSpPr>
        <p:spPr>
          <a:xfrm>
            <a:off x="1523880" y="474480"/>
            <a:ext cx="9143640" cy="497520"/>
          </a:xfrm>
          <a:prstGeom prst="rect">
            <a:avLst/>
          </a:prstGeom>
        </p:spPr>
        <p:txBody>
          <a:bodyPr anchor="b"/>
          <a:p>
            <a:pPr algn="ctr">
              <a:lnSpc>
                <a:spcPct val="100000"/>
              </a:lnSpc>
            </a:pPr>
            <a:r>
              <a:rPr lang="it-IT" sz="3000">
                <a:solidFill>
                  <a:srgbClr val="000000"/>
                </a:solidFill>
                <a:latin typeface="Times New Roman"/>
              </a:rPr>
              <a:t>Corso di Educazione stradale </a:t>
            </a:r>
            <a:endParaRPr/>
          </a:p>
        </p:txBody>
      </p:sp>
      <p:sp>
        <p:nvSpPr>
          <p:cNvPr id="84" name="CustomShape 2"/>
          <p:cNvSpPr/>
          <p:nvPr/>
        </p:nvSpPr>
        <p:spPr>
          <a:xfrm>
            <a:off x="3906000" y="1600200"/>
            <a:ext cx="7190640" cy="4563000"/>
          </a:xfrm>
          <a:prstGeom prst="rect">
            <a:avLst/>
          </a:prstGeom>
          <a:noFill/>
          <a:ln>
            <a:noFill/>
          </a:ln>
        </p:spPr>
        <p:txBody>
          <a:bodyPr/>
          <a:p>
            <a:pPr>
              <a:lnSpc>
                <a:spcPct val="100000"/>
              </a:lnSpc>
            </a:pPr>
            <a:r>
              <a:rPr b="1" lang="it-IT" sz="2000">
                <a:solidFill>
                  <a:srgbClr val="000000"/>
                </a:solidFill>
                <a:latin typeface="Times New Roman"/>
              </a:rPr>
              <a:t>COS’E’ L’EDUCAZIONE STRADALE E A COSA SERVE</a:t>
            </a:r>
            <a:endParaRPr/>
          </a:p>
          <a:p>
            <a:pPr algn="just">
              <a:lnSpc>
                <a:spcPct val="100000"/>
              </a:lnSpc>
            </a:pPr>
            <a:r>
              <a:rPr lang="it-IT" sz="2000">
                <a:solidFill>
                  <a:srgbClr val="000000"/>
                </a:solidFill>
                <a:latin typeface="Times New Roman"/>
              </a:rPr>
              <a:t>L’educazione stradale è un’attività di  trasmissione di conoscenze in materia di sicurezza della circolazione e di comportamento stradale (princìpi della sicurezza stradale, segnaletica, norme generali per la condotta dei veicoli, regole di comportamento degli utenti della strada, ecc.).</a:t>
            </a:r>
            <a:endParaRPr/>
          </a:p>
          <a:p>
            <a:pPr algn="just">
              <a:lnSpc>
                <a:spcPct val="100000"/>
              </a:lnSpc>
            </a:pPr>
            <a:r>
              <a:rPr lang="it-IT" sz="2000">
                <a:solidFill>
                  <a:srgbClr val="000000"/>
                </a:solidFill>
                <a:latin typeface="Times New Roman"/>
              </a:rPr>
              <a:t>Il suo scopo è preparare le persone perché condividano determinate regole per la tutela della sicurezza di tutti.</a:t>
            </a:r>
            <a:endParaRPr/>
          </a:p>
          <a:p>
            <a:pPr algn="just">
              <a:lnSpc>
                <a:spcPct val="100000"/>
              </a:lnSpc>
            </a:pPr>
            <a:r>
              <a:rPr lang="it-IT" sz="2000">
                <a:solidFill>
                  <a:srgbClr val="000000"/>
                </a:solidFill>
                <a:latin typeface="Times New Roman"/>
              </a:rPr>
              <a:t>La legge che contiene tutte le REGOLE in materia di circolazione stradale è il CODICE DELLA STRADA. </a:t>
            </a:r>
            <a:endParaRPr/>
          </a:p>
          <a:p>
            <a:pPr algn="just">
              <a:lnSpc>
                <a:spcPct val="100000"/>
              </a:lnSpc>
            </a:pPr>
            <a:endParaRPr/>
          </a:p>
          <a:p>
            <a:pPr algn="just">
              <a:lnSpc>
                <a:spcPct val="100000"/>
              </a:lnSpc>
            </a:pPr>
            <a:endParaRPr/>
          </a:p>
          <a:p>
            <a:pPr algn="r">
              <a:lnSpc>
                <a:spcPct val="100000"/>
              </a:lnSpc>
            </a:pPr>
            <a:r>
              <a:rPr lang="it-IT" sz="2000">
                <a:solidFill>
                  <a:srgbClr val="000000"/>
                </a:solidFill>
                <a:latin typeface="Times New Roman"/>
              </a:rPr>
              <a:t>1</a:t>
            </a:r>
            <a:endParaRPr/>
          </a:p>
          <a:p>
            <a:pPr algn="ctr">
              <a:lnSpc>
                <a:spcPct val="90000"/>
              </a:lnSpc>
            </a:pPr>
            <a:endParaRPr/>
          </a:p>
        </p:txBody>
      </p:sp>
      <p:pic>
        <p:nvPicPr>
          <p:cNvPr id="85" name="Immagine 5" descr=""/>
          <p:cNvPicPr/>
          <p:nvPr/>
        </p:nvPicPr>
        <p:blipFill>
          <a:blip r:embed="rId1"/>
          <a:stretch>
            <a:fillRect/>
          </a:stretch>
        </p:blipFill>
        <p:spPr>
          <a:xfrm>
            <a:off x="474480" y="1147320"/>
            <a:ext cx="3002040" cy="4563000"/>
          </a:xfrm>
          <a:prstGeom prst="rect">
            <a:avLst/>
          </a:prstGeom>
          <a:ln w="9360">
            <a:noFill/>
          </a:ln>
        </p:spPr>
      </p:pic>
      <p:sp>
        <p:nvSpPr>
          <p:cNvPr id="86" name="CustomShape 3"/>
          <p:cNvSpPr/>
          <p:nvPr/>
        </p:nvSpPr>
        <p:spPr>
          <a:xfrm>
            <a:off x="3048120" y="82404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TextShape 1"/>
          <p:cNvSpPr txBox="1"/>
          <p:nvPr/>
        </p:nvSpPr>
        <p:spPr>
          <a:xfrm>
            <a:off x="838080" y="365040"/>
            <a:ext cx="10515240" cy="31572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131" name="TextShape 2"/>
          <p:cNvSpPr txBox="1"/>
          <p:nvPr/>
        </p:nvSpPr>
        <p:spPr>
          <a:xfrm>
            <a:off x="4075200" y="1276920"/>
            <a:ext cx="6953760" cy="5239800"/>
          </a:xfrm>
          <a:prstGeom prst="rect">
            <a:avLst/>
          </a:prstGeom>
        </p:spPr>
        <p:txBody>
          <a:bodyPr/>
          <a:p>
            <a:pPr algn="ctr">
              <a:lnSpc>
                <a:spcPct val="100000"/>
              </a:lnSpc>
            </a:pPr>
            <a:r>
              <a:rPr b="1" lang="it-IT" sz="2800">
                <a:solidFill>
                  <a:srgbClr val="000000"/>
                </a:solidFill>
                <a:latin typeface="Times New Roman"/>
              </a:rPr>
              <a:t>I SEGNALI VERTICALI</a:t>
            </a:r>
            <a:r>
              <a:rPr b="1" i="1" lang="it-IT" sz="2800">
                <a:solidFill>
                  <a:srgbClr val="000000"/>
                </a:solidFill>
                <a:latin typeface="Times New Roman"/>
              </a:rPr>
              <a:t> </a:t>
            </a:r>
            <a:endParaRPr/>
          </a:p>
          <a:p>
            <a:pPr>
              <a:lnSpc>
                <a:spcPct val="100000"/>
              </a:lnSpc>
            </a:pPr>
            <a:r>
              <a:rPr b="1" i="1" lang="it-IT" sz="2800" u="sng">
                <a:solidFill>
                  <a:srgbClr val="000000"/>
                </a:solidFill>
                <a:latin typeface="Times New Roman"/>
              </a:rPr>
              <a:t>FORME, COLORI E SIGNIFICATO DEI SEGNALI VERTICALI</a:t>
            </a:r>
            <a:endParaRPr/>
          </a:p>
          <a:p>
            <a:pPr algn="just">
              <a:lnSpc>
                <a:spcPct val="100000"/>
              </a:lnSpc>
            </a:pPr>
            <a:r>
              <a:rPr lang="it-IT" sz="2800">
                <a:solidFill>
                  <a:srgbClr val="000000"/>
                </a:solidFill>
                <a:latin typeface="Times New Roman"/>
              </a:rPr>
              <a:t>La segnaletica verticale è formata dall’insieme dei cartelli che sono istallati sulle strade.</a:t>
            </a:r>
            <a:endParaRPr/>
          </a:p>
          <a:p>
            <a:pPr algn="just">
              <a:lnSpc>
                <a:spcPct val="100000"/>
              </a:lnSpc>
            </a:pPr>
            <a:r>
              <a:rPr lang="it-IT" sz="2800">
                <a:solidFill>
                  <a:srgbClr val="000000"/>
                </a:solidFill>
                <a:latin typeface="Times New Roman"/>
              </a:rPr>
              <a:t>Principalmente i segnali verticali che si incontrano sono di forma triangolare e tonda, ma si possono incontrare anche segnali ottagonali (STOP), quadrati (PARCHEGGIO) e rettangolari (INIZIO CENTRO ABITATO).</a:t>
            </a:r>
            <a:endParaRPr/>
          </a:p>
          <a:p>
            <a:pPr algn="just">
              <a:lnSpc>
                <a:spcPct val="100000"/>
              </a:lnSpc>
            </a:pPr>
            <a:r>
              <a:rPr lang="it-IT" sz="2800">
                <a:solidFill>
                  <a:srgbClr val="000000"/>
                </a:solidFill>
                <a:latin typeface="Times New Roman"/>
              </a:rPr>
              <a:t>I colori principali dei segnali verticali sono il rosso e il blu e vengono installati sul lato destro della strada.</a:t>
            </a:r>
            <a:endParaRPr/>
          </a:p>
          <a:p>
            <a:pPr algn="just">
              <a:lnSpc>
                <a:spcPct val="100000"/>
              </a:lnSpc>
            </a:pPr>
            <a:r>
              <a:rPr lang="it-IT" sz="2800">
                <a:solidFill>
                  <a:srgbClr val="000000"/>
                </a:solidFill>
                <a:latin typeface="Times New Roman"/>
              </a:rPr>
              <a:t>I segnali verticali danno 2 tipi di informazioni:</a:t>
            </a:r>
            <a:endParaRPr/>
          </a:p>
          <a:p>
            <a:pPr algn="just">
              <a:lnSpc>
                <a:spcPct val="100000"/>
              </a:lnSpc>
              <a:buFont typeface="Arial"/>
              <a:buChar char="•"/>
            </a:pPr>
            <a:r>
              <a:rPr lang="it-IT" sz="2800">
                <a:solidFill>
                  <a:srgbClr val="000000"/>
                </a:solidFill>
                <a:latin typeface="Times New Roman"/>
              </a:rPr>
              <a:t>PERICOLO: preavvisano di un pericolo ne indicano la natura e impongono agli utenti della strada di tenere un comportamento prudente per circolare in piena sicurezza. </a:t>
            </a:r>
            <a:endParaRPr/>
          </a:p>
          <a:p>
            <a:pPr algn="just">
              <a:lnSpc>
                <a:spcPct val="100000"/>
              </a:lnSpc>
              <a:buFont typeface="Arial"/>
              <a:buChar char="•"/>
            </a:pPr>
            <a:r>
              <a:rPr lang="it-IT" sz="2800">
                <a:solidFill>
                  <a:srgbClr val="000000"/>
                </a:solidFill>
                <a:latin typeface="Times New Roman"/>
              </a:rPr>
              <a:t>PRESCRIZIONE: informano di obblighi, divieti e limitazioni che gli utenti della strada devono rispettare per circolare in piena sicurezza. </a:t>
            </a:r>
            <a:endParaRPr/>
          </a:p>
          <a:p>
            <a:pPr algn="r">
              <a:lnSpc>
                <a:spcPct val="100000"/>
              </a:lnSpc>
            </a:pPr>
            <a:r>
              <a:rPr lang="it-IT" sz="2800">
                <a:solidFill>
                  <a:srgbClr val="000000"/>
                </a:solidFill>
                <a:latin typeface="Times New Roman"/>
              </a:rPr>
              <a:t>10</a:t>
            </a:r>
            <a:endParaRPr/>
          </a:p>
          <a:p>
            <a:pPr>
              <a:lnSpc>
                <a:spcPct val="90000"/>
              </a:lnSpc>
            </a:pPr>
            <a:endParaRPr/>
          </a:p>
        </p:txBody>
      </p:sp>
      <p:pic>
        <p:nvPicPr>
          <p:cNvPr id="132" name="Immagine 3" descr=""/>
          <p:cNvPicPr/>
          <p:nvPr/>
        </p:nvPicPr>
        <p:blipFill>
          <a:blip r:embed="rId1"/>
          <a:stretch>
            <a:fillRect/>
          </a:stretch>
        </p:blipFill>
        <p:spPr>
          <a:xfrm>
            <a:off x="545040" y="1147320"/>
            <a:ext cx="3102480" cy="4563000"/>
          </a:xfrm>
          <a:prstGeom prst="rect">
            <a:avLst/>
          </a:prstGeom>
          <a:ln w="9360">
            <a:noFill/>
          </a:ln>
        </p:spPr>
      </p:pic>
      <p:sp>
        <p:nvSpPr>
          <p:cNvPr id="133" name="CustomShape 3"/>
          <p:cNvSpPr/>
          <p:nvPr/>
        </p:nvSpPr>
        <p:spPr>
          <a:xfrm>
            <a:off x="3048120" y="63072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838080" y="365040"/>
            <a:ext cx="10515240" cy="31572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135" name="TextShape 2"/>
          <p:cNvSpPr txBox="1"/>
          <p:nvPr/>
        </p:nvSpPr>
        <p:spPr>
          <a:xfrm>
            <a:off x="3906000" y="1172520"/>
            <a:ext cx="7145640" cy="5320080"/>
          </a:xfrm>
          <a:prstGeom prst="rect">
            <a:avLst/>
          </a:prstGeom>
        </p:spPr>
        <p:txBody>
          <a:bodyPr/>
          <a:p>
            <a:pPr algn="ctr">
              <a:lnSpc>
                <a:spcPct val="100000"/>
              </a:lnSpc>
            </a:pPr>
            <a:r>
              <a:rPr b="1" lang="it-IT" sz="2000">
                <a:solidFill>
                  <a:srgbClr val="000000"/>
                </a:solidFill>
                <a:latin typeface="Times New Roman"/>
              </a:rPr>
              <a:t>SEGNALI VERTICALI CHE INCONTRIAMO SPESSO</a:t>
            </a:r>
            <a:endParaRPr/>
          </a:p>
          <a:p>
            <a:pPr algn="ctr">
              <a:lnSpc>
                <a:spcPct val="100000"/>
              </a:lnSpc>
            </a:pPr>
            <a:r>
              <a:rPr b="1" lang="it-IT" sz="2000">
                <a:solidFill>
                  <a:srgbClr val="000000"/>
                </a:solidFill>
                <a:latin typeface="Times New Roman"/>
              </a:rPr>
              <a:t>I SEGNALI DI PERICOLO </a:t>
            </a:r>
            <a:endParaRPr/>
          </a:p>
          <a:p>
            <a:pPr algn="ctr">
              <a:lnSpc>
                <a:spcPct val="100000"/>
              </a:lnSpc>
            </a:pPr>
            <a:r>
              <a:rPr lang="it-IT" sz="2000">
                <a:solidFill>
                  <a:srgbClr val="000000"/>
                </a:solidFill>
                <a:latin typeface="Times New Roman"/>
              </a:rPr>
              <a:t>(generalmente se ne incontrano 41)</a:t>
            </a:r>
            <a:endParaRPr/>
          </a:p>
          <a:p>
            <a:pPr algn="just">
              <a:lnSpc>
                <a:spcPct val="100000"/>
              </a:lnSpc>
            </a:pPr>
            <a:r>
              <a:rPr lang="it-IT" sz="2000">
                <a:solidFill>
                  <a:srgbClr val="000000"/>
                </a:solidFill>
                <a:latin typeface="Times New Roman"/>
              </a:rPr>
              <a:t>I segnali di pericolo preavvisano di un pericolo, ne indicano la natura e impongono agli utenti della strada di tenere un comportamento prudente per circolare in piena sicurezza.</a:t>
            </a:r>
            <a:endParaRPr/>
          </a:p>
          <a:p>
            <a:pPr algn="just">
              <a:lnSpc>
                <a:spcPct val="100000"/>
              </a:lnSpc>
            </a:pPr>
            <a:r>
              <a:rPr lang="it-IT" sz="2000">
                <a:solidFill>
                  <a:srgbClr val="000000"/>
                </a:solidFill>
                <a:latin typeface="Times New Roman"/>
              </a:rPr>
              <a:t>I segnali di pericolo hanno forma triangolare con il vertice del triangolo rivolto verso l’alto.</a:t>
            </a:r>
            <a:endParaRPr/>
          </a:p>
          <a:p>
            <a:pPr algn="just">
              <a:lnSpc>
                <a:spcPct val="100000"/>
              </a:lnSpc>
            </a:pPr>
            <a:r>
              <a:rPr lang="it-IT" sz="2000">
                <a:solidFill>
                  <a:srgbClr val="000000"/>
                </a:solidFill>
                <a:latin typeface="Times New Roman"/>
              </a:rPr>
              <a:t>Il bordo è rosso, lo sfondo bianco e il simbolo del pericolo è di colore nero.</a:t>
            </a:r>
            <a:endParaRPr/>
          </a:p>
          <a:p>
            <a:pPr algn="just">
              <a:lnSpc>
                <a:spcPct val="100000"/>
              </a:lnSpc>
            </a:pPr>
            <a:r>
              <a:rPr lang="it-IT" sz="2000">
                <a:solidFill>
                  <a:srgbClr val="000000"/>
                </a:solidFill>
                <a:latin typeface="Times New Roman"/>
              </a:rPr>
              <a:t>In caso di segnaletica temporanea (cantiere stradale) lo sfondo del segnale di pericolo è giallo. </a:t>
            </a:r>
            <a:endParaRPr/>
          </a:p>
          <a:p>
            <a:pPr algn="just">
              <a:lnSpc>
                <a:spcPct val="100000"/>
              </a:lnSpc>
            </a:pPr>
            <a:r>
              <a:rPr lang="it-IT" sz="2000">
                <a:solidFill>
                  <a:srgbClr val="000000"/>
                </a:solidFill>
                <a:latin typeface="Times New Roman"/>
              </a:rPr>
              <a:t>Si trovano a 150 metri dal punto di inizio del pericolo segnalato. </a:t>
            </a:r>
            <a:endParaRPr/>
          </a:p>
          <a:p>
            <a:pPr algn="r">
              <a:lnSpc>
                <a:spcPct val="100000"/>
              </a:lnSpc>
            </a:pPr>
            <a:endParaRPr/>
          </a:p>
          <a:p>
            <a:pPr algn="r">
              <a:lnSpc>
                <a:spcPct val="100000"/>
              </a:lnSpc>
            </a:pPr>
            <a:r>
              <a:rPr lang="it-IT" sz="2000">
                <a:solidFill>
                  <a:srgbClr val="000000"/>
                </a:solidFill>
                <a:latin typeface="Times New Roman"/>
              </a:rPr>
              <a:t>11</a:t>
            </a:r>
            <a:endParaRPr/>
          </a:p>
          <a:p>
            <a:pPr>
              <a:lnSpc>
                <a:spcPct val="90000"/>
              </a:lnSpc>
            </a:pPr>
            <a:endParaRPr/>
          </a:p>
        </p:txBody>
      </p:sp>
      <p:pic>
        <p:nvPicPr>
          <p:cNvPr id="136" name="Immagine 6" descr=""/>
          <p:cNvPicPr/>
          <p:nvPr/>
        </p:nvPicPr>
        <p:blipFill>
          <a:blip r:embed="rId1"/>
          <a:stretch>
            <a:fillRect/>
          </a:stretch>
        </p:blipFill>
        <p:spPr>
          <a:xfrm>
            <a:off x="584640" y="1147320"/>
            <a:ext cx="3102480" cy="4563000"/>
          </a:xfrm>
          <a:prstGeom prst="rect">
            <a:avLst/>
          </a:prstGeom>
          <a:ln w="9360">
            <a:noFill/>
          </a:ln>
        </p:spPr>
      </p:pic>
      <p:sp>
        <p:nvSpPr>
          <p:cNvPr id="137" name="CustomShape 3"/>
          <p:cNvSpPr/>
          <p:nvPr/>
        </p:nvSpPr>
        <p:spPr>
          <a:xfrm>
            <a:off x="3048120" y="60372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TextShape 1"/>
          <p:cNvSpPr txBox="1"/>
          <p:nvPr/>
        </p:nvSpPr>
        <p:spPr>
          <a:xfrm>
            <a:off x="664560" y="397800"/>
            <a:ext cx="10515240" cy="25668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pic>
        <p:nvPicPr>
          <p:cNvPr id="139" name="Segnaposto contenuto 3" descr=""/>
          <p:cNvPicPr/>
          <p:nvPr/>
        </p:nvPicPr>
        <p:blipFill>
          <a:blip r:embed="rId1"/>
          <a:stretch>
            <a:fillRect/>
          </a:stretch>
        </p:blipFill>
        <p:spPr>
          <a:xfrm>
            <a:off x="811080" y="1398960"/>
            <a:ext cx="1629000" cy="1358640"/>
          </a:xfrm>
          <a:prstGeom prst="rect">
            <a:avLst/>
          </a:prstGeom>
          <a:ln w="9360">
            <a:noFill/>
          </a:ln>
        </p:spPr>
      </p:pic>
      <p:pic>
        <p:nvPicPr>
          <p:cNvPr id="140" name="Immagine 4" descr=""/>
          <p:cNvPicPr/>
          <p:nvPr/>
        </p:nvPicPr>
        <p:blipFill>
          <a:blip r:embed="rId2"/>
          <a:stretch>
            <a:fillRect/>
          </a:stretch>
        </p:blipFill>
        <p:spPr>
          <a:xfrm>
            <a:off x="5693040" y="1316160"/>
            <a:ext cx="1674360" cy="1681920"/>
          </a:xfrm>
          <a:prstGeom prst="rect">
            <a:avLst/>
          </a:prstGeom>
          <a:ln>
            <a:noFill/>
          </a:ln>
        </p:spPr>
      </p:pic>
      <p:pic>
        <p:nvPicPr>
          <p:cNvPr id="141" name="Immagine 5" descr=""/>
          <p:cNvPicPr/>
          <p:nvPr/>
        </p:nvPicPr>
        <p:blipFill>
          <a:blip r:embed="rId3"/>
          <a:stretch>
            <a:fillRect/>
          </a:stretch>
        </p:blipFill>
        <p:spPr>
          <a:xfrm>
            <a:off x="875520" y="2998440"/>
            <a:ext cx="1522800" cy="1358640"/>
          </a:xfrm>
          <a:prstGeom prst="rect">
            <a:avLst/>
          </a:prstGeom>
          <a:ln>
            <a:noFill/>
          </a:ln>
        </p:spPr>
      </p:pic>
      <p:pic>
        <p:nvPicPr>
          <p:cNvPr id="142" name="Immagine 6" descr=""/>
          <p:cNvPicPr/>
          <p:nvPr/>
        </p:nvPicPr>
        <p:blipFill>
          <a:blip r:embed="rId4"/>
          <a:stretch>
            <a:fillRect/>
          </a:stretch>
        </p:blipFill>
        <p:spPr>
          <a:xfrm>
            <a:off x="875520" y="4597560"/>
            <a:ext cx="1522800" cy="1367280"/>
          </a:xfrm>
          <a:prstGeom prst="rect">
            <a:avLst/>
          </a:prstGeom>
          <a:ln>
            <a:noFill/>
          </a:ln>
        </p:spPr>
      </p:pic>
      <p:pic>
        <p:nvPicPr>
          <p:cNvPr id="143" name="Immagine 7" descr=""/>
          <p:cNvPicPr/>
          <p:nvPr/>
        </p:nvPicPr>
        <p:blipFill>
          <a:blip r:embed="rId5"/>
          <a:stretch>
            <a:fillRect/>
          </a:stretch>
        </p:blipFill>
        <p:spPr>
          <a:xfrm>
            <a:off x="5810760" y="2999880"/>
            <a:ext cx="1522800" cy="1358640"/>
          </a:xfrm>
          <a:prstGeom prst="rect">
            <a:avLst/>
          </a:prstGeom>
          <a:ln>
            <a:noFill/>
          </a:ln>
        </p:spPr>
      </p:pic>
      <p:pic>
        <p:nvPicPr>
          <p:cNvPr id="144" name="Picture 2" descr=""/>
          <p:cNvPicPr/>
          <p:nvPr/>
        </p:nvPicPr>
        <p:blipFill>
          <a:blip r:embed="rId6"/>
          <a:stretch>
            <a:fillRect/>
          </a:stretch>
        </p:blipFill>
        <p:spPr>
          <a:xfrm>
            <a:off x="5777280" y="4403520"/>
            <a:ext cx="1590120" cy="1402560"/>
          </a:xfrm>
          <a:prstGeom prst="rect">
            <a:avLst/>
          </a:prstGeom>
          <a:ln>
            <a:noFill/>
          </a:ln>
        </p:spPr>
      </p:pic>
      <p:sp>
        <p:nvSpPr>
          <p:cNvPr id="145" name="CustomShape 2"/>
          <p:cNvSpPr/>
          <p:nvPr/>
        </p:nvSpPr>
        <p:spPr>
          <a:xfrm>
            <a:off x="7451640" y="3963960"/>
            <a:ext cx="292068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ATTENZIONE, STRADA SCIVOLOSA </a:t>
            </a:r>
            <a:endParaRPr/>
          </a:p>
        </p:txBody>
      </p:sp>
      <p:sp>
        <p:nvSpPr>
          <p:cNvPr id="146" name="CustomShape 3"/>
          <p:cNvSpPr/>
          <p:nvPr/>
        </p:nvSpPr>
        <p:spPr>
          <a:xfrm>
            <a:off x="2486880" y="5507280"/>
            <a:ext cx="257796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ATTENZIONE, CADUTA MASSI</a:t>
            </a:r>
            <a:endParaRPr/>
          </a:p>
        </p:txBody>
      </p:sp>
      <p:sp>
        <p:nvSpPr>
          <p:cNvPr id="147" name="CustomShape 4"/>
          <p:cNvSpPr/>
          <p:nvPr/>
        </p:nvSpPr>
        <p:spPr>
          <a:xfrm>
            <a:off x="2440440" y="3910680"/>
            <a:ext cx="262440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ATTENZIONE, CURVA ASINISTRA </a:t>
            </a:r>
            <a:endParaRPr/>
          </a:p>
        </p:txBody>
      </p:sp>
      <p:sp>
        <p:nvSpPr>
          <p:cNvPr id="148" name="CustomShape 5"/>
          <p:cNvSpPr/>
          <p:nvPr/>
        </p:nvSpPr>
        <p:spPr>
          <a:xfrm>
            <a:off x="7333920" y="2413440"/>
            <a:ext cx="382824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ATTENZIONE, ATTRAVERSAMENTO PEDONALE </a:t>
            </a:r>
            <a:endParaRPr/>
          </a:p>
        </p:txBody>
      </p:sp>
      <p:sp>
        <p:nvSpPr>
          <p:cNvPr id="149" name="CustomShape 6"/>
          <p:cNvSpPr/>
          <p:nvPr/>
        </p:nvSpPr>
        <p:spPr>
          <a:xfrm>
            <a:off x="2440440" y="2338560"/>
            <a:ext cx="287892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ATTENZIONE, LUOGO FREQUENTATO DA BAMBINI</a:t>
            </a:r>
            <a:endParaRPr/>
          </a:p>
        </p:txBody>
      </p:sp>
      <p:sp>
        <p:nvSpPr>
          <p:cNvPr id="150" name="CustomShape 7"/>
          <p:cNvSpPr/>
          <p:nvPr/>
        </p:nvSpPr>
        <p:spPr>
          <a:xfrm>
            <a:off x="7488000" y="5380560"/>
            <a:ext cx="382824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ATTENZIONE, INCROCIO REGOLATO DA ROTATORIA </a:t>
            </a:r>
            <a:endParaRPr/>
          </a:p>
        </p:txBody>
      </p:sp>
      <p:sp>
        <p:nvSpPr>
          <p:cNvPr id="151" name="CustomShape 8"/>
          <p:cNvSpPr/>
          <p:nvPr/>
        </p:nvSpPr>
        <p:spPr>
          <a:xfrm>
            <a:off x="11316240" y="5806440"/>
            <a:ext cx="697680" cy="708480"/>
          </a:xfrm>
          <a:prstGeom prst="rect">
            <a:avLst/>
          </a:prstGeom>
          <a:noFill/>
          <a:ln w="12600">
            <a:noFill/>
          </a:ln>
        </p:spPr>
        <p:txBody>
          <a:bodyPr lIns="90000" rIns="90000" tIns="45000" bIns="45000" anchor="ctr"/>
          <a:p>
            <a:pPr algn="ctr">
              <a:lnSpc>
                <a:spcPct val="100000"/>
              </a:lnSpc>
            </a:pPr>
            <a:r>
              <a:rPr lang="it-IT" sz="2000">
                <a:solidFill>
                  <a:srgbClr val="000000"/>
                </a:solidFill>
                <a:latin typeface="Times New Roman"/>
              </a:rPr>
              <a:t>12</a:t>
            </a:r>
            <a:endParaRPr/>
          </a:p>
        </p:txBody>
      </p:sp>
      <p:sp>
        <p:nvSpPr>
          <p:cNvPr id="152" name="CustomShape 9"/>
          <p:cNvSpPr/>
          <p:nvPr/>
        </p:nvSpPr>
        <p:spPr>
          <a:xfrm>
            <a:off x="646920" y="1114560"/>
            <a:ext cx="10515240" cy="256680"/>
          </a:xfrm>
          <a:prstGeom prst="rect">
            <a:avLst/>
          </a:prstGeom>
          <a:noFill/>
          <a:ln>
            <a:noFill/>
          </a:ln>
        </p:spPr>
        <p:txBody>
          <a:bodyPr anchor="ctr"/>
          <a:p>
            <a:pPr algn="ctr">
              <a:lnSpc>
                <a:spcPct val="100000"/>
              </a:lnSpc>
            </a:pPr>
            <a:r>
              <a:rPr lang="it-IT" sz="2000">
                <a:solidFill>
                  <a:srgbClr val="000000"/>
                </a:solidFill>
                <a:latin typeface="Times New Roman"/>
              </a:rPr>
              <a:t>ALCUNI SEGNALI DI PERICOLO CHE DOBBIAMO CONOSCERE</a:t>
            </a:r>
            <a:endParaRPr/>
          </a:p>
        </p:txBody>
      </p:sp>
      <p:sp>
        <p:nvSpPr>
          <p:cNvPr id="153" name="CustomShape 10"/>
          <p:cNvSpPr/>
          <p:nvPr/>
        </p:nvSpPr>
        <p:spPr>
          <a:xfrm>
            <a:off x="2874240" y="61704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pic>
        <p:nvPicPr>
          <p:cNvPr id="154" name="Immagine 19" descr=""/>
          <p:cNvPicPr/>
          <p:nvPr/>
        </p:nvPicPr>
        <p:blipFill>
          <a:blip r:embed="rId7"/>
          <a:stretch>
            <a:fillRect/>
          </a:stretch>
        </p:blipFill>
        <p:spPr>
          <a:xfrm>
            <a:off x="10976040" y="0"/>
            <a:ext cx="1215720" cy="1683720"/>
          </a:xfrm>
          <a:prstGeom prst="rect">
            <a:avLst/>
          </a:prstGeom>
          <a:ln w="9360">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TextShape 1"/>
          <p:cNvSpPr txBox="1"/>
          <p:nvPr/>
        </p:nvSpPr>
        <p:spPr>
          <a:xfrm>
            <a:off x="838080" y="365040"/>
            <a:ext cx="10515240" cy="31572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156" name="TextShape 2"/>
          <p:cNvSpPr txBox="1"/>
          <p:nvPr/>
        </p:nvSpPr>
        <p:spPr>
          <a:xfrm>
            <a:off x="3849480" y="1335960"/>
            <a:ext cx="7201800" cy="4086000"/>
          </a:xfrm>
          <a:prstGeom prst="rect">
            <a:avLst/>
          </a:prstGeom>
        </p:spPr>
        <p:txBody>
          <a:bodyPr/>
          <a:p>
            <a:pPr algn="ctr">
              <a:lnSpc>
                <a:spcPct val="100000"/>
              </a:lnSpc>
            </a:pPr>
            <a:r>
              <a:rPr b="1" lang="it-IT" sz="2000">
                <a:solidFill>
                  <a:srgbClr val="000000"/>
                </a:solidFill>
                <a:latin typeface="Times New Roman"/>
              </a:rPr>
              <a:t>SEGNALI VERTICALI CHE INCONTRIAMO SPESSO</a:t>
            </a:r>
            <a:endParaRPr/>
          </a:p>
          <a:p>
            <a:pPr algn="ctr">
              <a:lnSpc>
                <a:spcPct val="100000"/>
              </a:lnSpc>
            </a:pPr>
            <a:r>
              <a:rPr b="1" lang="it-IT" sz="2000">
                <a:solidFill>
                  <a:srgbClr val="000000"/>
                </a:solidFill>
                <a:latin typeface="Times New Roman"/>
              </a:rPr>
              <a:t>I SEGNALI DI PRECEDENZA </a:t>
            </a:r>
            <a:endParaRPr/>
          </a:p>
          <a:p>
            <a:pPr algn="ctr">
              <a:lnSpc>
                <a:spcPct val="100000"/>
              </a:lnSpc>
            </a:pPr>
            <a:r>
              <a:rPr lang="it-IT" sz="2000">
                <a:solidFill>
                  <a:srgbClr val="000000"/>
                </a:solidFill>
                <a:latin typeface="Times New Roman"/>
              </a:rPr>
              <a:t>(generalmente se ne incontrano 14)</a:t>
            </a:r>
            <a:endParaRPr/>
          </a:p>
          <a:p>
            <a:pPr algn="just">
              <a:lnSpc>
                <a:spcPct val="100000"/>
              </a:lnSpc>
            </a:pPr>
            <a:r>
              <a:rPr lang="it-IT" sz="2000">
                <a:solidFill>
                  <a:srgbClr val="000000"/>
                </a:solidFill>
                <a:latin typeface="Times New Roman"/>
              </a:rPr>
              <a:t>I segnali di precedenza prescrivono di dare o indica di avere la precedenza prima di immettersi sulla strada o prima di attraversarla. </a:t>
            </a:r>
            <a:endParaRPr/>
          </a:p>
          <a:p>
            <a:pPr algn="just">
              <a:lnSpc>
                <a:spcPct val="100000"/>
              </a:lnSpc>
            </a:pPr>
            <a:r>
              <a:rPr lang="it-IT" sz="2000">
                <a:solidFill>
                  <a:srgbClr val="000000"/>
                </a:solidFill>
                <a:latin typeface="Times New Roman"/>
              </a:rPr>
              <a:t>La forma e il colore dei segnali di precedenza variano a seconda della prescrizione che impongono.</a:t>
            </a:r>
            <a:endParaRPr/>
          </a:p>
          <a:p>
            <a:pPr algn="just">
              <a:lnSpc>
                <a:spcPct val="100000"/>
              </a:lnSpc>
            </a:pPr>
            <a:r>
              <a:rPr lang="it-IT" sz="2000">
                <a:solidFill>
                  <a:srgbClr val="000000"/>
                </a:solidFill>
                <a:latin typeface="Times New Roman"/>
              </a:rPr>
              <a:t>I segnali di precedenza si trovano in corrispondenza o il più vicino possibile al punto in cui la prescrizione ha inizio. </a:t>
            </a:r>
            <a:endParaRPr/>
          </a:p>
          <a:p>
            <a:pPr algn="just">
              <a:lnSpc>
                <a:spcPct val="100000"/>
              </a:lnSpc>
            </a:pPr>
            <a:endParaRPr/>
          </a:p>
          <a:p>
            <a:pPr>
              <a:lnSpc>
                <a:spcPct val="100000"/>
              </a:lnSpc>
            </a:pPr>
            <a:endParaRPr/>
          </a:p>
          <a:p>
            <a:pPr algn="r">
              <a:lnSpc>
                <a:spcPct val="100000"/>
              </a:lnSpc>
            </a:pPr>
            <a:r>
              <a:rPr lang="it-IT" sz="2000">
                <a:solidFill>
                  <a:srgbClr val="000000"/>
                </a:solidFill>
                <a:latin typeface="Times New Roman"/>
              </a:rPr>
              <a:t>13</a:t>
            </a:r>
            <a:endParaRPr/>
          </a:p>
          <a:p>
            <a:pPr>
              <a:lnSpc>
                <a:spcPct val="100000"/>
              </a:lnSpc>
            </a:pPr>
            <a:endParaRPr/>
          </a:p>
          <a:p>
            <a:pPr>
              <a:lnSpc>
                <a:spcPct val="90000"/>
              </a:lnSpc>
            </a:pPr>
            <a:endParaRPr/>
          </a:p>
        </p:txBody>
      </p:sp>
      <p:pic>
        <p:nvPicPr>
          <p:cNvPr id="157" name="Immagine 4" descr=""/>
          <p:cNvPicPr/>
          <p:nvPr/>
        </p:nvPicPr>
        <p:blipFill>
          <a:blip r:embed="rId1"/>
          <a:stretch>
            <a:fillRect/>
          </a:stretch>
        </p:blipFill>
        <p:spPr>
          <a:xfrm>
            <a:off x="522000" y="858600"/>
            <a:ext cx="3102480" cy="4563000"/>
          </a:xfrm>
          <a:prstGeom prst="rect">
            <a:avLst/>
          </a:prstGeom>
          <a:ln w="9360">
            <a:noFill/>
          </a:ln>
        </p:spPr>
      </p:pic>
      <p:sp>
        <p:nvSpPr>
          <p:cNvPr id="158" name="CustomShape 3"/>
          <p:cNvSpPr/>
          <p:nvPr/>
        </p:nvSpPr>
        <p:spPr>
          <a:xfrm>
            <a:off x="2968920" y="60084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9" name="TextShape 1"/>
          <p:cNvSpPr txBox="1"/>
          <p:nvPr/>
        </p:nvSpPr>
        <p:spPr>
          <a:xfrm>
            <a:off x="838080" y="365040"/>
            <a:ext cx="10515240" cy="31572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160" name="CustomShape 2"/>
          <p:cNvSpPr/>
          <p:nvPr/>
        </p:nvSpPr>
        <p:spPr>
          <a:xfrm>
            <a:off x="599760" y="1007640"/>
            <a:ext cx="10515240" cy="256680"/>
          </a:xfrm>
          <a:prstGeom prst="rect">
            <a:avLst/>
          </a:prstGeom>
          <a:noFill/>
          <a:ln>
            <a:noFill/>
          </a:ln>
        </p:spPr>
        <p:txBody>
          <a:bodyPr anchor="ctr"/>
          <a:p>
            <a:pPr algn="ctr">
              <a:lnSpc>
                <a:spcPct val="100000"/>
              </a:lnSpc>
            </a:pPr>
            <a:r>
              <a:rPr lang="it-IT" sz="2000">
                <a:solidFill>
                  <a:srgbClr val="000000"/>
                </a:solidFill>
                <a:latin typeface="Times New Roman"/>
              </a:rPr>
              <a:t>ALCUNI SEGNALI DI PRECEDENZA CHE DOBBIAMO CONOSCERE</a:t>
            </a:r>
            <a:endParaRPr/>
          </a:p>
        </p:txBody>
      </p:sp>
      <p:pic>
        <p:nvPicPr>
          <p:cNvPr id="161" name="Segnaposto contenuto 6" descr=""/>
          <p:cNvPicPr/>
          <p:nvPr/>
        </p:nvPicPr>
        <p:blipFill>
          <a:blip r:embed="rId1"/>
          <a:stretch>
            <a:fillRect/>
          </a:stretch>
        </p:blipFill>
        <p:spPr>
          <a:xfrm>
            <a:off x="641160" y="1549080"/>
            <a:ext cx="1872360" cy="1348920"/>
          </a:xfrm>
          <a:prstGeom prst="rect">
            <a:avLst/>
          </a:prstGeom>
          <a:ln w="9360">
            <a:noFill/>
          </a:ln>
        </p:spPr>
      </p:pic>
      <p:pic>
        <p:nvPicPr>
          <p:cNvPr id="162" name="Immagine 8" descr=""/>
          <p:cNvPicPr/>
          <p:nvPr/>
        </p:nvPicPr>
        <p:blipFill>
          <a:blip r:embed="rId2"/>
          <a:stretch>
            <a:fillRect/>
          </a:stretch>
        </p:blipFill>
        <p:spPr>
          <a:xfrm>
            <a:off x="641160" y="4951440"/>
            <a:ext cx="1648800" cy="1409400"/>
          </a:xfrm>
          <a:prstGeom prst="rect">
            <a:avLst/>
          </a:prstGeom>
          <a:ln>
            <a:noFill/>
          </a:ln>
        </p:spPr>
      </p:pic>
      <p:pic>
        <p:nvPicPr>
          <p:cNvPr id="163" name="Immagine 9" descr=""/>
          <p:cNvPicPr/>
          <p:nvPr/>
        </p:nvPicPr>
        <p:blipFill>
          <a:blip r:embed="rId3"/>
          <a:stretch>
            <a:fillRect/>
          </a:stretch>
        </p:blipFill>
        <p:spPr>
          <a:xfrm>
            <a:off x="599760" y="2898360"/>
            <a:ext cx="1914120" cy="1914120"/>
          </a:xfrm>
          <a:prstGeom prst="rect">
            <a:avLst/>
          </a:prstGeom>
          <a:ln>
            <a:noFill/>
          </a:ln>
        </p:spPr>
      </p:pic>
      <p:pic>
        <p:nvPicPr>
          <p:cNvPr id="164" name="Immagine 10" descr=""/>
          <p:cNvPicPr/>
          <p:nvPr/>
        </p:nvPicPr>
        <p:blipFill>
          <a:blip r:embed="rId4"/>
          <a:stretch>
            <a:fillRect/>
          </a:stretch>
        </p:blipFill>
        <p:spPr>
          <a:xfrm>
            <a:off x="5832720" y="1308240"/>
            <a:ext cx="1648800" cy="1679760"/>
          </a:xfrm>
          <a:prstGeom prst="rect">
            <a:avLst/>
          </a:prstGeom>
          <a:ln>
            <a:noFill/>
          </a:ln>
        </p:spPr>
      </p:pic>
      <p:pic>
        <p:nvPicPr>
          <p:cNvPr id="165" name="Immagine 11" descr=""/>
          <p:cNvPicPr/>
          <p:nvPr/>
        </p:nvPicPr>
        <p:blipFill>
          <a:blip r:embed="rId5"/>
          <a:stretch>
            <a:fillRect/>
          </a:stretch>
        </p:blipFill>
        <p:spPr>
          <a:xfrm>
            <a:off x="6095880" y="3150000"/>
            <a:ext cx="1158840" cy="1061640"/>
          </a:xfrm>
          <a:prstGeom prst="rect">
            <a:avLst/>
          </a:prstGeom>
          <a:ln>
            <a:noFill/>
          </a:ln>
        </p:spPr>
      </p:pic>
      <p:pic>
        <p:nvPicPr>
          <p:cNvPr id="166" name="Immagine 12" descr=""/>
          <p:cNvPicPr/>
          <p:nvPr/>
        </p:nvPicPr>
        <p:blipFill>
          <a:blip r:embed="rId6"/>
          <a:stretch>
            <a:fillRect/>
          </a:stretch>
        </p:blipFill>
        <p:spPr>
          <a:xfrm>
            <a:off x="5832720" y="4526280"/>
            <a:ext cx="1685520" cy="1685520"/>
          </a:xfrm>
          <a:prstGeom prst="rect">
            <a:avLst/>
          </a:prstGeom>
          <a:ln>
            <a:noFill/>
          </a:ln>
        </p:spPr>
      </p:pic>
      <p:sp>
        <p:nvSpPr>
          <p:cNvPr id="167" name="CustomShape 3"/>
          <p:cNvSpPr/>
          <p:nvPr/>
        </p:nvSpPr>
        <p:spPr>
          <a:xfrm>
            <a:off x="2584800" y="1980720"/>
            <a:ext cx="287640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DARE PRECEDENZA A DESTRA E A SINISTRA</a:t>
            </a:r>
            <a:endParaRPr/>
          </a:p>
          <a:p>
            <a:pPr algn="ctr">
              <a:lnSpc>
                <a:spcPct val="100000"/>
              </a:lnSpc>
            </a:pPr>
            <a:endParaRPr/>
          </a:p>
          <a:p>
            <a:pPr>
              <a:lnSpc>
                <a:spcPct val="100000"/>
              </a:lnSpc>
            </a:pPr>
            <a:endParaRPr/>
          </a:p>
        </p:txBody>
      </p:sp>
      <p:sp>
        <p:nvSpPr>
          <p:cNvPr id="168" name="CustomShape 4"/>
          <p:cNvSpPr/>
          <p:nvPr/>
        </p:nvSpPr>
        <p:spPr>
          <a:xfrm>
            <a:off x="2469240" y="5308920"/>
            <a:ext cx="3107520" cy="79992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INCROCIO IN CUI SI HA DIRITTO DI PRECEDENZA SUI VEICOLI PROVENIENTI DA STDADE SECONDARIE A DESTRA E A SINISTRA</a:t>
            </a:r>
            <a:endParaRPr/>
          </a:p>
        </p:txBody>
      </p:sp>
      <p:sp>
        <p:nvSpPr>
          <p:cNvPr id="169" name="CustomShape 5"/>
          <p:cNvSpPr/>
          <p:nvPr/>
        </p:nvSpPr>
        <p:spPr>
          <a:xfrm>
            <a:off x="2538000" y="3562200"/>
            <a:ext cx="3033000" cy="76896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INCROCIO IN CUI SI DEVE DARE LA PRECEDENZA SOLO AI VEICOLI PROVENIENTI DA DESTRA  </a:t>
            </a:r>
            <a:endParaRPr/>
          </a:p>
        </p:txBody>
      </p:sp>
      <p:sp>
        <p:nvSpPr>
          <p:cNvPr id="170" name="CustomShape 6"/>
          <p:cNvSpPr/>
          <p:nvPr/>
        </p:nvSpPr>
        <p:spPr>
          <a:xfrm>
            <a:off x="7875720" y="2028600"/>
            <a:ext cx="312408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STRADA CON DIRITTO DI PRECEDENZA </a:t>
            </a:r>
            <a:endParaRPr/>
          </a:p>
          <a:p>
            <a:pPr algn="ctr">
              <a:lnSpc>
                <a:spcPct val="100000"/>
              </a:lnSpc>
            </a:pPr>
            <a:endParaRPr/>
          </a:p>
          <a:p>
            <a:pPr>
              <a:lnSpc>
                <a:spcPct val="100000"/>
              </a:lnSpc>
            </a:pPr>
            <a:endParaRPr/>
          </a:p>
        </p:txBody>
      </p:sp>
      <p:sp>
        <p:nvSpPr>
          <p:cNvPr id="171" name="CustomShape 7"/>
          <p:cNvSpPr/>
          <p:nvPr/>
        </p:nvSpPr>
        <p:spPr>
          <a:xfrm>
            <a:off x="7779600" y="3429000"/>
            <a:ext cx="3220200" cy="56160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DIRITTO DI PRECEDENZA NEI SENSI UNICI ALTERNATI</a:t>
            </a:r>
            <a:endParaRPr/>
          </a:p>
          <a:p>
            <a:pPr algn="ctr">
              <a:lnSpc>
                <a:spcPct val="100000"/>
              </a:lnSpc>
            </a:pPr>
            <a:endParaRPr/>
          </a:p>
          <a:p>
            <a:pPr>
              <a:lnSpc>
                <a:spcPct val="100000"/>
              </a:lnSpc>
            </a:pPr>
            <a:endParaRPr/>
          </a:p>
        </p:txBody>
      </p:sp>
      <p:sp>
        <p:nvSpPr>
          <p:cNvPr id="172" name="CustomShape 8"/>
          <p:cNvSpPr/>
          <p:nvPr/>
        </p:nvSpPr>
        <p:spPr>
          <a:xfrm>
            <a:off x="7774200" y="5171400"/>
            <a:ext cx="3286440" cy="552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FERMARSI E DARE PRECEDENZA NEI DUE SENSI DI MARCIA</a:t>
            </a:r>
            <a:endParaRPr/>
          </a:p>
          <a:p>
            <a:pPr algn="ctr">
              <a:lnSpc>
                <a:spcPct val="100000"/>
              </a:lnSpc>
            </a:pPr>
            <a:endParaRPr/>
          </a:p>
          <a:p>
            <a:pPr>
              <a:lnSpc>
                <a:spcPct val="100000"/>
              </a:lnSpc>
            </a:pPr>
            <a:endParaRPr/>
          </a:p>
        </p:txBody>
      </p:sp>
      <p:sp>
        <p:nvSpPr>
          <p:cNvPr id="173" name="CustomShape 9"/>
          <p:cNvSpPr/>
          <p:nvPr/>
        </p:nvSpPr>
        <p:spPr>
          <a:xfrm>
            <a:off x="11353680" y="6006600"/>
            <a:ext cx="697680" cy="708480"/>
          </a:xfrm>
          <a:prstGeom prst="rect">
            <a:avLst/>
          </a:prstGeom>
          <a:noFill/>
          <a:ln w="12600">
            <a:noFill/>
          </a:ln>
        </p:spPr>
        <p:txBody>
          <a:bodyPr lIns="90000" rIns="90000" tIns="45000" bIns="45000" anchor="ctr"/>
          <a:p>
            <a:pPr algn="ctr">
              <a:lnSpc>
                <a:spcPct val="100000"/>
              </a:lnSpc>
            </a:pPr>
            <a:r>
              <a:rPr lang="it-IT" sz="2000">
                <a:solidFill>
                  <a:srgbClr val="000000"/>
                </a:solidFill>
                <a:latin typeface="Times New Roman"/>
              </a:rPr>
              <a:t>14</a:t>
            </a:r>
            <a:endParaRPr/>
          </a:p>
        </p:txBody>
      </p:sp>
      <p:sp>
        <p:nvSpPr>
          <p:cNvPr id="174" name="CustomShape 10"/>
          <p:cNvSpPr/>
          <p:nvPr/>
        </p:nvSpPr>
        <p:spPr>
          <a:xfrm>
            <a:off x="3048120" y="59796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pic>
        <p:nvPicPr>
          <p:cNvPr id="175" name="Immagine 21" descr=""/>
          <p:cNvPicPr/>
          <p:nvPr/>
        </p:nvPicPr>
        <p:blipFill>
          <a:blip r:embed="rId7"/>
          <a:stretch>
            <a:fillRect/>
          </a:stretch>
        </p:blipFill>
        <p:spPr>
          <a:xfrm>
            <a:off x="10955520" y="6120"/>
            <a:ext cx="1215720" cy="1683720"/>
          </a:xfrm>
          <a:prstGeom prst="rect">
            <a:avLst/>
          </a:prstGeom>
          <a:ln w="9360">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 name="TextShape 1"/>
          <p:cNvSpPr txBox="1"/>
          <p:nvPr/>
        </p:nvSpPr>
        <p:spPr>
          <a:xfrm>
            <a:off x="664560" y="397800"/>
            <a:ext cx="10515240" cy="25668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177" name="TextShape 2"/>
          <p:cNvSpPr txBox="1"/>
          <p:nvPr/>
        </p:nvSpPr>
        <p:spPr>
          <a:xfrm>
            <a:off x="3759120" y="1554840"/>
            <a:ext cx="7269840" cy="3762000"/>
          </a:xfrm>
          <a:prstGeom prst="rect">
            <a:avLst/>
          </a:prstGeom>
        </p:spPr>
        <p:txBody>
          <a:bodyPr/>
          <a:p>
            <a:pPr algn="ctr">
              <a:lnSpc>
                <a:spcPct val="100000"/>
              </a:lnSpc>
            </a:pPr>
            <a:r>
              <a:rPr b="1" lang="it-IT" sz="2200">
                <a:solidFill>
                  <a:srgbClr val="000000"/>
                </a:solidFill>
                <a:latin typeface="Times New Roman"/>
              </a:rPr>
              <a:t>SEGNALI VERTICALI CHE INCONTRIAMO SPESSO</a:t>
            </a:r>
            <a:endParaRPr/>
          </a:p>
          <a:p>
            <a:pPr algn="ctr">
              <a:lnSpc>
                <a:spcPct val="100000"/>
              </a:lnSpc>
            </a:pPr>
            <a:r>
              <a:rPr b="1" lang="it-IT" sz="2200">
                <a:solidFill>
                  <a:srgbClr val="000000"/>
                </a:solidFill>
                <a:latin typeface="Times New Roman"/>
              </a:rPr>
              <a:t>I SEGNALI DI OBBLIGO  </a:t>
            </a:r>
            <a:endParaRPr/>
          </a:p>
          <a:p>
            <a:pPr algn="ctr">
              <a:lnSpc>
                <a:spcPct val="100000"/>
              </a:lnSpc>
            </a:pPr>
            <a:r>
              <a:rPr lang="it-IT" sz="2200">
                <a:solidFill>
                  <a:srgbClr val="000000"/>
                </a:solidFill>
                <a:latin typeface="Times New Roman"/>
              </a:rPr>
              <a:t>(generalmente se ne incontrano 28)</a:t>
            </a:r>
            <a:endParaRPr/>
          </a:p>
          <a:p>
            <a:pPr algn="just">
              <a:lnSpc>
                <a:spcPct val="100000"/>
              </a:lnSpc>
            </a:pPr>
            <a:r>
              <a:rPr lang="it-IT" sz="2200">
                <a:solidFill>
                  <a:srgbClr val="000000"/>
                </a:solidFill>
                <a:latin typeface="Times New Roman"/>
              </a:rPr>
              <a:t>I segnali di obbligo prescrivono di fare ciò che è indicato nel simbolo rappresentato nello sfondo.</a:t>
            </a:r>
            <a:endParaRPr/>
          </a:p>
          <a:p>
            <a:pPr algn="just">
              <a:lnSpc>
                <a:spcPct val="100000"/>
              </a:lnSpc>
            </a:pPr>
            <a:r>
              <a:rPr lang="it-IT" sz="2200">
                <a:solidFill>
                  <a:srgbClr val="000000"/>
                </a:solidFill>
                <a:latin typeface="Times New Roman"/>
              </a:rPr>
              <a:t>I segnali di obbligo sono di forma circolare.</a:t>
            </a:r>
            <a:endParaRPr/>
          </a:p>
          <a:p>
            <a:pPr algn="just">
              <a:lnSpc>
                <a:spcPct val="100000"/>
              </a:lnSpc>
            </a:pPr>
            <a:r>
              <a:rPr lang="it-IT" sz="2200">
                <a:solidFill>
                  <a:srgbClr val="000000"/>
                </a:solidFill>
                <a:latin typeface="Times New Roman"/>
              </a:rPr>
              <a:t>Lo sfondo è blu e il simbolo dell’obbligo di colore bianco (ad eccezione dei segnali ALT-DOGANA, ALT- POLIZIA, ALT- STAZIONE che hanno bordo rosso, sfondo bianco e simbolo nero: da non confondere con i segnali di divieto!).</a:t>
            </a:r>
            <a:endParaRPr/>
          </a:p>
          <a:p>
            <a:pPr algn="just">
              <a:lnSpc>
                <a:spcPct val="100000"/>
              </a:lnSpc>
            </a:pPr>
            <a:r>
              <a:rPr lang="it-IT" sz="2200">
                <a:solidFill>
                  <a:srgbClr val="000000"/>
                </a:solidFill>
                <a:latin typeface="Times New Roman"/>
              </a:rPr>
              <a:t>Si trovano in corrispondenza o il più vicino possibile al punto in cui l’obbligo ha inizio.                                        </a:t>
            </a:r>
            <a:endParaRPr/>
          </a:p>
          <a:p>
            <a:pPr algn="r">
              <a:lnSpc>
                <a:spcPct val="100000"/>
              </a:lnSpc>
            </a:pPr>
            <a:r>
              <a:rPr lang="it-IT" sz="2200">
                <a:solidFill>
                  <a:srgbClr val="000000"/>
                </a:solidFill>
                <a:latin typeface="Times New Roman"/>
              </a:rPr>
              <a:t>15</a:t>
            </a:r>
            <a:endParaRPr/>
          </a:p>
          <a:p>
            <a:pPr>
              <a:lnSpc>
                <a:spcPct val="90000"/>
              </a:lnSpc>
            </a:pPr>
            <a:endParaRPr/>
          </a:p>
          <a:p>
            <a:pPr algn="ctr">
              <a:lnSpc>
                <a:spcPct val="100000"/>
              </a:lnSpc>
            </a:pPr>
            <a:endParaRPr/>
          </a:p>
          <a:p>
            <a:pPr>
              <a:lnSpc>
                <a:spcPct val="100000"/>
              </a:lnSpc>
            </a:pPr>
            <a:endParaRPr/>
          </a:p>
          <a:p>
            <a:pPr>
              <a:lnSpc>
                <a:spcPct val="90000"/>
              </a:lnSpc>
            </a:pPr>
            <a:endParaRPr/>
          </a:p>
        </p:txBody>
      </p:sp>
      <p:pic>
        <p:nvPicPr>
          <p:cNvPr id="178" name="Immagine 5" descr=""/>
          <p:cNvPicPr/>
          <p:nvPr/>
        </p:nvPicPr>
        <p:blipFill>
          <a:blip r:embed="rId1"/>
          <a:stretch>
            <a:fillRect/>
          </a:stretch>
        </p:blipFill>
        <p:spPr>
          <a:xfrm>
            <a:off x="567720" y="1147320"/>
            <a:ext cx="3033000" cy="4563000"/>
          </a:xfrm>
          <a:prstGeom prst="rect">
            <a:avLst/>
          </a:prstGeom>
          <a:ln w="9360">
            <a:noFill/>
          </a:ln>
        </p:spPr>
      </p:pic>
      <p:sp>
        <p:nvSpPr>
          <p:cNvPr id="179" name="CustomShape 3"/>
          <p:cNvSpPr/>
          <p:nvPr/>
        </p:nvSpPr>
        <p:spPr>
          <a:xfrm>
            <a:off x="2874240" y="61164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CustomShape 1"/>
          <p:cNvSpPr/>
          <p:nvPr/>
        </p:nvSpPr>
        <p:spPr>
          <a:xfrm>
            <a:off x="838080" y="365040"/>
            <a:ext cx="10515240" cy="315720"/>
          </a:xfrm>
          <a:prstGeom prst="rect">
            <a:avLst/>
          </a:prstGeom>
          <a:noFill/>
          <a:ln>
            <a:noFill/>
          </a:ln>
        </p:spPr>
        <p:txBody>
          <a:bodyPr anchor="ctr"/>
          <a:p>
            <a:pPr algn="ctr">
              <a:lnSpc>
                <a:spcPct val="100000"/>
              </a:lnSpc>
            </a:pPr>
            <a:r>
              <a:rPr lang="it-IT" sz="3000">
                <a:solidFill>
                  <a:srgbClr val="000000"/>
                </a:solidFill>
                <a:latin typeface="Times New Roman"/>
              </a:rPr>
              <a:t>Corso di Educazione stradale</a:t>
            </a:r>
            <a:endParaRPr/>
          </a:p>
        </p:txBody>
      </p:sp>
      <p:sp>
        <p:nvSpPr>
          <p:cNvPr id="181" name="CustomShape 2"/>
          <p:cNvSpPr/>
          <p:nvPr/>
        </p:nvSpPr>
        <p:spPr>
          <a:xfrm>
            <a:off x="624240" y="1016640"/>
            <a:ext cx="10515240" cy="256680"/>
          </a:xfrm>
          <a:prstGeom prst="rect">
            <a:avLst/>
          </a:prstGeom>
          <a:noFill/>
          <a:ln>
            <a:noFill/>
          </a:ln>
        </p:spPr>
        <p:txBody>
          <a:bodyPr anchor="ctr"/>
          <a:p>
            <a:pPr algn="ctr">
              <a:lnSpc>
                <a:spcPct val="100000"/>
              </a:lnSpc>
            </a:pPr>
            <a:r>
              <a:rPr lang="it-IT" sz="2000">
                <a:solidFill>
                  <a:srgbClr val="000000"/>
                </a:solidFill>
                <a:latin typeface="Times New Roman"/>
              </a:rPr>
              <a:t>ALCUNI SEGNALI DI OBBLIGO CHE DOBBIAMO CONOSCERE</a:t>
            </a:r>
            <a:endParaRPr/>
          </a:p>
        </p:txBody>
      </p:sp>
      <p:pic>
        <p:nvPicPr>
          <p:cNvPr id="182" name="Immagine 10" descr=""/>
          <p:cNvPicPr/>
          <p:nvPr/>
        </p:nvPicPr>
        <p:blipFill>
          <a:blip r:embed="rId1"/>
          <a:stretch>
            <a:fillRect/>
          </a:stretch>
        </p:blipFill>
        <p:spPr>
          <a:xfrm>
            <a:off x="1139400" y="1594080"/>
            <a:ext cx="1290960" cy="1206720"/>
          </a:xfrm>
          <a:prstGeom prst="rect">
            <a:avLst/>
          </a:prstGeom>
          <a:ln>
            <a:noFill/>
          </a:ln>
        </p:spPr>
      </p:pic>
      <p:pic>
        <p:nvPicPr>
          <p:cNvPr id="183" name="Immagine 11" descr=""/>
          <p:cNvPicPr/>
          <p:nvPr/>
        </p:nvPicPr>
        <p:blipFill>
          <a:blip r:embed="rId2"/>
          <a:stretch>
            <a:fillRect/>
          </a:stretch>
        </p:blipFill>
        <p:spPr>
          <a:xfrm>
            <a:off x="1195200" y="3249720"/>
            <a:ext cx="1290960" cy="1206720"/>
          </a:xfrm>
          <a:prstGeom prst="rect">
            <a:avLst/>
          </a:prstGeom>
          <a:ln>
            <a:noFill/>
          </a:ln>
        </p:spPr>
      </p:pic>
      <p:pic>
        <p:nvPicPr>
          <p:cNvPr id="184" name="Immagine 12" descr=""/>
          <p:cNvPicPr/>
          <p:nvPr/>
        </p:nvPicPr>
        <p:blipFill>
          <a:blip r:embed="rId3"/>
          <a:stretch>
            <a:fillRect/>
          </a:stretch>
        </p:blipFill>
        <p:spPr>
          <a:xfrm>
            <a:off x="1195200" y="4731840"/>
            <a:ext cx="1235160" cy="1206720"/>
          </a:xfrm>
          <a:prstGeom prst="rect">
            <a:avLst/>
          </a:prstGeom>
          <a:ln>
            <a:noFill/>
          </a:ln>
        </p:spPr>
      </p:pic>
      <p:pic>
        <p:nvPicPr>
          <p:cNvPr id="185" name="Immagine 13" descr=""/>
          <p:cNvPicPr/>
          <p:nvPr/>
        </p:nvPicPr>
        <p:blipFill>
          <a:blip r:embed="rId4"/>
          <a:stretch>
            <a:fillRect/>
          </a:stretch>
        </p:blipFill>
        <p:spPr>
          <a:xfrm>
            <a:off x="6158520" y="1892880"/>
            <a:ext cx="3221280" cy="1753200"/>
          </a:xfrm>
          <a:prstGeom prst="rect">
            <a:avLst/>
          </a:prstGeom>
          <a:ln>
            <a:noFill/>
          </a:ln>
        </p:spPr>
      </p:pic>
      <p:sp>
        <p:nvSpPr>
          <p:cNvPr id="186" name="CustomShape 3"/>
          <p:cNvSpPr/>
          <p:nvPr/>
        </p:nvSpPr>
        <p:spPr>
          <a:xfrm>
            <a:off x="6158520" y="6297480"/>
            <a:ext cx="425196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OBBLIGO  DI FERMARSI </a:t>
            </a:r>
            <a:endParaRPr/>
          </a:p>
        </p:txBody>
      </p:sp>
      <p:sp>
        <p:nvSpPr>
          <p:cNvPr id="187" name="CustomShape 4"/>
          <p:cNvSpPr/>
          <p:nvPr/>
        </p:nvSpPr>
        <p:spPr>
          <a:xfrm>
            <a:off x="5773680" y="1452240"/>
            <a:ext cx="264744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LIMITE MINIMO DI VELOCITA’</a:t>
            </a:r>
            <a:endParaRPr/>
          </a:p>
        </p:txBody>
      </p:sp>
      <p:sp>
        <p:nvSpPr>
          <p:cNvPr id="188" name="CustomShape 5"/>
          <p:cNvSpPr/>
          <p:nvPr/>
        </p:nvSpPr>
        <p:spPr>
          <a:xfrm>
            <a:off x="7580160" y="3669840"/>
            <a:ext cx="2647440" cy="4568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FINE LIMITE MINIMO DI VELOCITA’</a:t>
            </a:r>
            <a:endParaRPr/>
          </a:p>
        </p:txBody>
      </p:sp>
      <p:sp>
        <p:nvSpPr>
          <p:cNvPr id="189" name="CustomShape 6"/>
          <p:cNvSpPr/>
          <p:nvPr/>
        </p:nvSpPr>
        <p:spPr>
          <a:xfrm>
            <a:off x="2639520" y="5140440"/>
            <a:ext cx="313380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PREAVVISO SVOLTA OBBLIGATORIA A DESTRA </a:t>
            </a:r>
            <a:endParaRPr/>
          </a:p>
        </p:txBody>
      </p:sp>
      <p:sp>
        <p:nvSpPr>
          <p:cNvPr id="190" name="CustomShape 7"/>
          <p:cNvSpPr/>
          <p:nvPr/>
        </p:nvSpPr>
        <p:spPr>
          <a:xfrm>
            <a:off x="2639520" y="3738960"/>
            <a:ext cx="3133800" cy="48816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PASSAGGIO OBBLIGATORIA A DESTRA (presenza di ostacolo)</a:t>
            </a:r>
            <a:endParaRPr/>
          </a:p>
        </p:txBody>
      </p:sp>
      <p:sp>
        <p:nvSpPr>
          <p:cNvPr id="191" name="CustomShape 8"/>
          <p:cNvSpPr/>
          <p:nvPr/>
        </p:nvSpPr>
        <p:spPr>
          <a:xfrm>
            <a:off x="2639520" y="2146680"/>
            <a:ext cx="313380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OBBLIGO DI SVOLTARE A DESTRA</a:t>
            </a:r>
            <a:endParaRPr/>
          </a:p>
        </p:txBody>
      </p:sp>
      <p:sp>
        <p:nvSpPr>
          <p:cNvPr id="192" name="CustomShape 9"/>
          <p:cNvSpPr/>
          <p:nvPr/>
        </p:nvSpPr>
        <p:spPr>
          <a:xfrm>
            <a:off x="11353680" y="5920200"/>
            <a:ext cx="697680" cy="708480"/>
          </a:xfrm>
          <a:prstGeom prst="rect">
            <a:avLst/>
          </a:prstGeom>
          <a:noFill/>
          <a:ln w="12600">
            <a:noFill/>
          </a:ln>
        </p:spPr>
        <p:txBody>
          <a:bodyPr lIns="90000" rIns="90000" tIns="45000" bIns="45000" anchor="ctr"/>
          <a:p>
            <a:pPr algn="ctr">
              <a:lnSpc>
                <a:spcPct val="100000"/>
              </a:lnSpc>
            </a:pPr>
            <a:r>
              <a:rPr lang="it-IT" sz="2000">
                <a:solidFill>
                  <a:srgbClr val="000000"/>
                </a:solidFill>
                <a:latin typeface="Times New Roman"/>
              </a:rPr>
              <a:t>16</a:t>
            </a:r>
            <a:endParaRPr/>
          </a:p>
        </p:txBody>
      </p:sp>
      <p:sp>
        <p:nvSpPr>
          <p:cNvPr id="193" name="CustomShape 10"/>
          <p:cNvSpPr/>
          <p:nvPr/>
        </p:nvSpPr>
        <p:spPr>
          <a:xfrm>
            <a:off x="3048120" y="58356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pic>
        <p:nvPicPr>
          <p:cNvPr id="194" name="Immagine 25" descr=""/>
          <p:cNvPicPr/>
          <p:nvPr/>
        </p:nvPicPr>
        <p:blipFill>
          <a:blip r:embed="rId5"/>
          <a:stretch>
            <a:fillRect/>
          </a:stretch>
        </p:blipFill>
        <p:spPr>
          <a:xfrm>
            <a:off x="10921680" y="1080"/>
            <a:ext cx="1215720" cy="1683720"/>
          </a:xfrm>
          <a:prstGeom prst="rect">
            <a:avLst/>
          </a:prstGeom>
          <a:ln w="9360">
            <a:noFill/>
          </a:ln>
        </p:spPr>
      </p:pic>
      <p:pic>
        <p:nvPicPr>
          <p:cNvPr id="195" name="Immagine 24" descr=""/>
          <p:cNvPicPr/>
          <p:nvPr/>
        </p:nvPicPr>
        <p:blipFill>
          <a:blip r:embed="rId6"/>
          <a:stretch>
            <a:fillRect/>
          </a:stretch>
        </p:blipFill>
        <p:spPr>
          <a:xfrm>
            <a:off x="6235560" y="4233960"/>
            <a:ext cx="3992040" cy="189216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TextShape 1"/>
          <p:cNvSpPr txBox="1"/>
          <p:nvPr/>
        </p:nvSpPr>
        <p:spPr>
          <a:xfrm>
            <a:off x="838080" y="365040"/>
            <a:ext cx="10515240" cy="33336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197" name="CustomShape 2"/>
          <p:cNvSpPr/>
          <p:nvPr/>
        </p:nvSpPr>
        <p:spPr>
          <a:xfrm>
            <a:off x="3048120" y="58356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
        <p:nvSpPr>
          <p:cNvPr id="198" name="TextShape 3"/>
          <p:cNvSpPr txBox="1"/>
          <p:nvPr/>
        </p:nvSpPr>
        <p:spPr>
          <a:xfrm>
            <a:off x="3759120" y="1554840"/>
            <a:ext cx="7113960" cy="4647600"/>
          </a:xfrm>
          <a:prstGeom prst="rect">
            <a:avLst/>
          </a:prstGeom>
        </p:spPr>
        <p:txBody>
          <a:bodyPr/>
          <a:p>
            <a:pPr algn="ctr">
              <a:lnSpc>
                <a:spcPct val="100000"/>
              </a:lnSpc>
            </a:pPr>
            <a:r>
              <a:rPr b="1" lang="it-IT" sz="2900">
                <a:solidFill>
                  <a:srgbClr val="000000"/>
                </a:solidFill>
                <a:latin typeface="Times New Roman"/>
              </a:rPr>
              <a:t>SEGNALI VERTICALI CHE INCONTRIAMO SPESSO</a:t>
            </a:r>
            <a:endParaRPr/>
          </a:p>
          <a:p>
            <a:pPr algn="ctr">
              <a:lnSpc>
                <a:spcPct val="100000"/>
              </a:lnSpc>
            </a:pPr>
            <a:r>
              <a:rPr b="1" lang="it-IT" sz="2900">
                <a:solidFill>
                  <a:srgbClr val="000000"/>
                </a:solidFill>
                <a:latin typeface="Times New Roman"/>
              </a:rPr>
              <a:t>I SEGNALI DI DIVIETO  </a:t>
            </a:r>
            <a:endParaRPr/>
          </a:p>
          <a:p>
            <a:pPr algn="ctr">
              <a:lnSpc>
                <a:spcPct val="100000"/>
              </a:lnSpc>
            </a:pPr>
            <a:r>
              <a:rPr lang="it-IT" sz="2900">
                <a:solidFill>
                  <a:srgbClr val="000000"/>
                </a:solidFill>
                <a:latin typeface="Times New Roman"/>
              </a:rPr>
              <a:t>(generalmente se ne incontrano 36)</a:t>
            </a:r>
            <a:endParaRPr/>
          </a:p>
          <a:p>
            <a:pPr algn="ctr">
              <a:lnSpc>
                <a:spcPct val="100000"/>
              </a:lnSpc>
            </a:pPr>
            <a:endParaRPr/>
          </a:p>
          <a:p>
            <a:pPr algn="just">
              <a:lnSpc>
                <a:spcPct val="100000"/>
              </a:lnSpc>
            </a:pPr>
            <a:r>
              <a:rPr lang="it-IT" sz="2900">
                <a:solidFill>
                  <a:srgbClr val="000000"/>
                </a:solidFill>
                <a:latin typeface="Times New Roman"/>
              </a:rPr>
              <a:t>I segnali di divieto prescrivono di non fare ciò che è indicato</a:t>
            </a:r>
            <a:endParaRPr/>
          </a:p>
          <a:p>
            <a:pPr algn="just">
              <a:lnSpc>
                <a:spcPct val="100000"/>
              </a:lnSpc>
            </a:pPr>
            <a:r>
              <a:rPr lang="it-IT" sz="2900">
                <a:solidFill>
                  <a:srgbClr val="000000"/>
                </a:solidFill>
                <a:latin typeface="Times New Roman"/>
              </a:rPr>
              <a:t>nel simbolo rappresentato nello sfondo.</a:t>
            </a:r>
            <a:endParaRPr/>
          </a:p>
          <a:p>
            <a:pPr algn="just">
              <a:lnSpc>
                <a:spcPct val="100000"/>
              </a:lnSpc>
            </a:pPr>
            <a:r>
              <a:rPr lang="it-IT" sz="2900">
                <a:solidFill>
                  <a:srgbClr val="000000"/>
                </a:solidFill>
                <a:latin typeface="Times New Roman"/>
              </a:rPr>
              <a:t>I segnali di divieto hanno forma circolare.</a:t>
            </a:r>
            <a:endParaRPr/>
          </a:p>
          <a:p>
            <a:pPr algn="just">
              <a:lnSpc>
                <a:spcPct val="100000"/>
              </a:lnSpc>
            </a:pPr>
            <a:r>
              <a:rPr lang="it-IT" sz="2900">
                <a:solidFill>
                  <a:srgbClr val="000000"/>
                </a:solidFill>
                <a:latin typeface="Times New Roman"/>
              </a:rPr>
              <a:t>I segnali di divieto hanno il bordo rosso, lo sfondo bianco (in alcuni</a:t>
            </a:r>
            <a:endParaRPr/>
          </a:p>
          <a:p>
            <a:pPr algn="just">
              <a:lnSpc>
                <a:spcPct val="100000"/>
              </a:lnSpc>
            </a:pPr>
            <a:r>
              <a:rPr lang="it-IT" sz="2900">
                <a:solidFill>
                  <a:srgbClr val="000000"/>
                </a:solidFill>
                <a:latin typeface="Times New Roman"/>
              </a:rPr>
              <a:t>casi può essere blu oppure rosso) e il simbolo del divieto è di colore </a:t>
            </a:r>
            <a:endParaRPr/>
          </a:p>
          <a:p>
            <a:pPr algn="just">
              <a:lnSpc>
                <a:spcPct val="100000"/>
              </a:lnSpc>
            </a:pPr>
            <a:r>
              <a:rPr lang="it-IT" sz="2900">
                <a:solidFill>
                  <a:srgbClr val="000000"/>
                </a:solidFill>
                <a:latin typeface="Times New Roman"/>
              </a:rPr>
              <a:t>nero (in alcuni casi rosso e nero). </a:t>
            </a:r>
            <a:endParaRPr/>
          </a:p>
          <a:p>
            <a:pPr algn="just">
              <a:lnSpc>
                <a:spcPct val="100000"/>
              </a:lnSpc>
            </a:pPr>
            <a:r>
              <a:rPr lang="it-IT" sz="2900">
                <a:solidFill>
                  <a:srgbClr val="000000"/>
                </a:solidFill>
                <a:latin typeface="Times New Roman"/>
              </a:rPr>
              <a:t>Si trovano in corrispondenza o il più vicino possibile al punto in cui</a:t>
            </a:r>
            <a:endParaRPr/>
          </a:p>
          <a:p>
            <a:pPr algn="just">
              <a:lnSpc>
                <a:spcPct val="100000"/>
              </a:lnSpc>
            </a:pPr>
            <a:r>
              <a:rPr lang="it-IT" sz="2900">
                <a:solidFill>
                  <a:srgbClr val="000000"/>
                </a:solidFill>
                <a:latin typeface="Times New Roman"/>
              </a:rPr>
              <a:t>Il divieto ha inizio.</a:t>
            </a:r>
            <a:endParaRPr/>
          </a:p>
          <a:p>
            <a:pPr algn="r">
              <a:lnSpc>
                <a:spcPct val="100000"/>
              </a:lnSpc>
            </a:pPr>
            <a:r>
              <a:rPr lang="it-IT" sz="2900">
                <a:solidFill>
                  <a:srgbClr val="000000"/>
                </a:solidFill>
                <a:latin typeface="Times New Roman"/>
              </a:rPr>
              <a:t>17</a:t>
            </a:r>
            <a:endParaRPr/>
          </a:p>
          <a:p>
            <a:pPr>
              <a:lnSpc>
                <a:spcPct val="90000"/>
              </a:lnSpc>
            </a:pPr>
            <a:endParaRPr/>
          </a:p>
          <a:p>
            <a:pPr algn="ctr">
              <a:lnSpc>
                <a:spcPct val="100000"/>
              </a:lnSpc>
            </a:pPr>
            <a:endParaRPr/>
          </a:p>
          <a:p>
            <a:pPr>
              <a:lnSpc>
                <a:spcPct val="100000"/>
              </a:lnSpc>
            </a:pPr>
            <a:endParaRPr/>
          </a:p>
          <a:p>
            <a:pPr>
              <a:lnSpc>
                <a:spcPct val="90000"/>
              </a:lnSpc>
            </a:pPr>
            <a:endParaRPr/>
          </a:p>
        </p:txBody>
      </p:sp>
      <p:pic>
        <p:nvPicPr>
          <p:cNvPr id="199" name="Immagine 8" descr=""/>
          <p:cNvPicPr/>
          <p:nvPr/>
        </p:nvPicPr>
        <p:blipFill>
          <a:blip r:embed="rId1"/>
          <a:stretch>
            <a:fillRect/>
          </a:stretch>
        </p:blipFill>
        <p:spPr>
          <a:xfrm>
            <a:off x="567720" y="1147320"/>
            <a:ext cx="3033000" cy="4563000"/>
          </a:xfrm>
          <a:prstGeom prst="rect">
            <a:avLst/>
          </a:prstGeom>
          <a:ln w="9360">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TextShape 1"/>
          <p:cNvSpPr txBox="1"/>
          <p:nvPr/>
        </p:nvSpPr>
        <p:spPr>
          <a:xfrm>
            <a:off x="838080" y="365040"/>
            <a:ext cx="10515240" cy="33336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201" name="CustomShape 2"/>
          <p:cNvSpPr/>
          <p:nvPr/>
        </p:nvSpPr>
        <p:spPr>
          <a:xfrm>
            <a:off x="3048120" y="58356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
        <p:nvSpPr>
          <p:cNvPr id="202" name="CustomShape 3"/>
          <p:cNvSpPr/>
          <p:nvPr/>
        </p:nvSpPr>
        <p:spPr>
          <a:xfrm>
            <a:off x="624240" y="1016640"/>
            <a:ext cx="10515240" cy="256680"/>
          </a:xfrm>
          <a:prstGeom prst="rect">
            <a:avLst/>
          </a:prstGeom>
          <a:noFill/>
          <a:ln>
            <a:noFill/>
          </a:ln>
        </p:spPr>
        <p:txBody>
          <a:bodyPr anchor="ctr"/>
          <a:p>
            <a:pPr algn="ctr">
              <a:lnSpc>
                <a:spcPct val="100000"/>
              </a:lnSpc>
            </a:pPr>
            <a:r>
              <a:rPr lang="it-IT" sz="2000">
                <a:solidFill>
                  <a:srgbClr val="000000"/>
                </a:solidFill>
                <a:latin typeface="Times New Roman"/>
              </a:rPr>
              <a:t>ALCUNI SEGNALI DI DIVIETO CHE DOBBIAMO CONOSCERE</a:t>
            </a:r>
            <a:endParaRPr/>
          </a:p>
        </p:txBody>
      </p:sp>
      <p:pic>
        <p:nvPicPr>
          <p:cNvPr id="203" name="Immagine 6" descr=""/>
          <p:cNvPicPr/>
          <p:nvPr/>
        </p:nvPicPr>
        <p:blipFill>
          <a:blip r:embed="rId1"/>
          <a:stretch>
            <a:fillRect/>
          </a:stretch>
        </p:blipFill>
        <p:spPr>
          <a:xfrm>
            <a:off x="756720" y="1659240"/>
            <a:ext cx="1314000" cy="1314000"/>
          </a:xfrm>
          <a:prstGeom prst="rect">
            <a:avLst/>
          </a:prstGeom>
          <a:ln>
            <a:noFill/>
          </a:ln>
        </p:spPr>
      </p:pic>
      <p:pic>
        <p:nvPicPr>
          <p:cNvPr id="204" name="Immagine 9" descr=""/>
          <p:cNvPicPr/>
          <p:nvPr/>
        </p:nvPicPr>
        <p:blipFill>
          <a:blip r:embed="rId2"/>
          <a:stretch>
            <a:fillRect/>
          </a:stretch>
        </p:blipFill>
        <p:spPr>
          <a:xfrm>
            <a:off x="793080" y="4899960"/>
            <a:ext cx="1297800" cy="1258200"/>
          </a:xfrm>
          <a:prstGeom prst="rect">
            <a:avLst/>
          </a:prstGeom>
          <a:ln>
            <a:noFill/>
          </a:ln>
        </p:spPr>
      </p:pic>
      <p:pic>
        <p:nvPicPr>
          <p:cNvPr id="205" name="Immagine 10" descr=""/>
          <p:cNvPicPr/>
          <p:nvPr/>
        </p:nvPicPr>
        <p:blipFill>
          <a:blip r:embed="rId3"/>
          <a:stretch>
            <a:fillRect/>
          </a:stretch>
        </p:blipFill>
        <p:spPr>
          <a:xfrm>
            <a:off x="5868360" y="1571040"/>
            <a:ext cx="1314000" cy="1314000"/>
          </a:xfrm>
          <a:prstGeom prst="rect">
            <a:avLst/>
          </a:prstGeom>
          <a:ln w="9360">
            <a:noFill/>
          </a:ln>
        </p:spPr>
      </p:pic>
      <p:pic>
        <p:nvPicPr>
          <p:cNvPr id="206" name="Immagine 11" descr=""/>
          <p:cNvPicPr/>
          <p:nvPr/>
        </p:nvPicPr>
        <p:blipFill>
          <a:blip r:embed="rId4"/>
          <a:stretch>
            <a:fillRect/>
          </a:stretch>
        </p:blipFill>
        <p:spPr>
          <a:xfrm>
            <a:off x="5902920" y="4723200"/>
            <a:ext cx="1333080" cy="1333080"/>
          </a:xfrm>
          <a:prstGeom prst="rect">
            <a:avLst/>
          </a:prstGeom>
          <a:ln>
            <a:noFill/>
          </a:ln>
        </p:spPr>
      </p:pic>
      <p:sp>
        <p:nvSpPr>
          <p:cNvPr id="207" name="CustomShape 4"/>
          <p:cNvSpPr/>
          <p:nvPr/>
        </p:nvSpPr>
        <p:spPr>
          <a:xfrm>
            <a:off x="2429280" y="5271120"/>
            <a:ext cx="229680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SENSO VIETATO   </a:t>
            </a:r>
            <a:endParaRPr/>
          </a:p>
        </p:txBody>
      </p:sp>
      <p:sp>
        <p:nvSpPr>
          <p:cNvPr id="208" name="CustomShape 5"/>
          <p:cNvSpPr/>
          <p:nvPr/>
        </p:nvSpPr>
        <p:spPr>
          <a:xfrm>
            <a:off x="7691040" y="2019240"/>
            <a:ext cx="281844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DIVIETO DI SORPASSARE VEICOLI (eccetto ciclo e moto) </a:t>
            </a:r>
            <a:endParaRPr/>
          </a:p>
        </p:txBody>
      </p:sp>
      <p:sp>
        <p:nvSpPr>
          <p:cNvPr id="209" name="CustomShape 6"/>
          <p:cNvSpPr/>
          <p:nvPr/>
        </p:nvSpPr>
        <p:spPr>
          <a:xfrm>
            <a:off x="7552080" y="5123520"/>
            <a:ext cx="296856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DIVIETO DI TRANSITO   </a:t>
            </a:r>
            <a:endParaRPr/>
          </a:p>
        </p:txBody>
      </p:sp>
      <p:sp>
        <p:nvSpPr>
          <p:cNvPr id="210" name="CustomShape 7"/>
          <p:cNvSpPr/>
          <p:nvPr/>
        </p:nvSpPr>
        <p:spPr>
          <a:xfrm>
            <a:off x="2337480" y="3651840"/>
            <a:ext cx="243252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DIVIETO DI SOSTA  </a:t>
            </a:r>
            <a:endParaRPr/>
          </a:p>
        </p:txBody>
      </p:sp>
      <p:pic>
        <p:nvPicPr>
          <p:cNvPr id="211" name="Picture 8" descr=""/>
          <p:cNvPicPr/>
          <p:nvPr/>
        </p:nvPicPr>
        <p:blipFill>
          <a:blip r:embed="rId5"/>
          <a:stretch>
            <a:fillRect/>
          </a:stretch>
        </p:blipFill>
        <p:spPr>
          <a:xfrm>
            <a:off x="5763240" y="2956320"/>
            <a:ext cx="1582200" cy="1582200"/>
          </a:xfrm>
          <a:prstGeom prst="rect">
            <a:avLst/>
          </a:prstGeom>
          <a:ln>
            <a:noFill/>
          </a:ln>
        </p:spPr>
      </p:pic>
      <p:pic>
        <p:nvPicPr>
          <p:cNvPr id="212" name="Picture 10" descr=""/>
          <p:cNvPicPr/>
          <p:nvPr/>
        </p:nvPicPr>
        <p:blipFill>
          <a:blip r:embed="rId6"/>
          <a:stretch>
            <a:fillRect/>
          </a:stretch>
        </p:blipFill>
        <p:spPr>
          <a:xfrm>
            <a:off x="583920" y="3027960"/>
            <a:ext cx="1653840" cy="1653840"/>
          </a:xfrm>
          <a:prstGeom prst="rect">
            <a:avLst/>
          </a:prstGeom>
          <a:ln>
            <a:noFill/>
          </a:ln>
        </p:spPr>
      </p:pic>
      <p:sp>
        <p:nvSpPr>
          <p:cNvPr id="213" name="CustomShape 8"/>
          <p:cNvSpPr/>
          <p:nvPr/>
        </p:nvSpPr>
        <p:spPr>
          <a:xfrm>
            <a:off x="7733880" y="3429720"/>
            <a:ext cx="287496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DIVIETO DI SOSTA E DI FERMATA  </a:t>
            </a:r>
            <a:endParaRPr/>
          </a:p>
        </p:txBody>
      </p:sp>
      <p:sp>
        <p:nvSpPr>
          <p:cNvPr id="214" name="CustomShape 9"/>
          <p:cNvSpPr/>
          <p:nvPr/>
        </p:nvSpPr>
        <p:spPr>
          <a:xfrm>
            <a:off x="2341080" y="2021400"/>
            <a:ext cx="3012840" cy="390240"/>
          </a:xfrm>
          <a:prstGeom prst="rect">
            <a:avLst/>
          </a:prstGeom>
          <a:solidFill>
            <a:srgbClr val="ffffff"/>
          </a:solidFill>
          <a:ln w="9360">
            <a:solidFill>
              <a:srgbClr val="000000"/>
            </a:solidFill>
            <a:miter/>
          </a:ln>
        </p:spPr>
        <p:txBody>
          <a:bodyPr/>
          <a:p>
            <a:pPr algn="ctr">
              <a:lnSpc>
                <a:spcPct val="100000"/>
              </a:lnSpc>
            </a:pPr>
            <a:r>
              <a:rPr b="1" lang="it-IT" sz="1200">
                <a:solidFill>
                  <a:srgbClr val="000000"/>
                </a:solidFill>
                <a:latin typeface="Times New Roman"/>
              </a:rPr>
              <a:t>DIVIETO DI SUPERARE I 30 KM/H  </a:t>
            </a:r>
            <a:endParaRPr/>
          </a:p>
        </p:txBody>
      </p:sp>
      <p:sp>
        <p:nvSpPr>
          <p:cNvPr id="215" name="CustomShape 10"/>
          <p:cNvSpPr/>
          <p:nvPr/>
        </p:nvSpPr>
        <p:spPr>
          <a:xfrm>
            <a:off x="11353680" y="5920200"/>
            <a:ext cx="697680" cy="708480"/>
          </a:xfrm>
          <a:prstGeom prst="rect">
            <a:avLst/>
          </a:prstGeom>
          <a:noFill/>
          <a:ln w="12600">
            <a:noFill/>
          </a:ln>
        </p:spPr>
        <p:txBody>
          <a:bodyPr lIns="90000" rIns="90000" tIns="45000" bIns="45000" anchor="ctr"/>
          <a:p>
            <a:pPr algn="ctr">
              <a:lnSpc>
                <a:spcPct val="100000"/>
              </a:lnSpc>
            </a:pPr>
            <a:r>
              <a:rPr lang="it-IT" sz="2000">
                <a:solidFill>
                  <a:srgbClr val="000000"/>
                </a:solidFill>
                <a:latin typeface="Times New Roman"/>
              </a:rPr>
              <a:t>18</a:t>
            </a:r>
            <a:endParaRPr/>
          </a:p>
        </p:txBody>
      </p:sp>
      <p:pic>
        <p:nvPicPr>
          <p:cNvPr id="216" name="Immagine 22" descr=""/>
          <p:cNvPicPr/>
          <p:nvPr/>
        </p:nvPicPr>
        <p:blipFill>
          <a:blip r:embed="rId7"/>
          <a:stretch>
            <a:fillRect/>
          </a:stretch>
        </p:blipFill>
        <p:spPr>
          <a:xfrm>
            <a:off x="10921680" y="1080"/>
            <a:ext cx="1215720" cy="1683720"/>
          </a:xfrm>
          <a:prstGeom prst="rect">
            <a:avLst/>
          </a:prstGeom>
          <a:ln w="9360">
            <a:noFill/>
          </a:ln>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TextShape 1"/>
          <p:cNvSpPr txBox="1"/>
          <p:nvPr/>
        </p:nvSpPr>
        <p:spPr>
          <a:xfrm>
            <a:off x="3872160" y="1385280"/>
            <a:ext cx="7077600" cy="4314960"/>
          </a:xfrm>
          <a:prstGeom prst="rect">
            <a:avLst/>
          </a:prstGeom>
        </p:spPr>
        <p:txBody>
          <a:bodyPr/>
          <a:p>
            <a:pPr>
              <a:lnSpc>
                <a:spcPct val="115000"/>
              </a:lnSpc>
            </a:pPr>
            <a:r>
              <a:rPr b="1" lang="it-IT" sz="2000">
                <a:solidFill>
                  <a:srgbClr val="000000"/>
                </a:solidFill>
                <a:latin typeface="Times New Roman"/>
                <a:ea typeface="Calibri"/>
              </a:rPr>
              <a:t>I SEGNALI ORIZZONTALI</a:t>
            </a:r>
            <a:endParaRPr/>
          </a:p>
          <a:p>
            <a:pPr>
              <a:lnSpc>
                <a:spcPct val="115000"/>
              </a:lnSpc>
            </a:pPr>
            <a:r>
              <a:rPr b="1" i="1" lang="it-IT" sz="2000" u="sng">
                <a:solidFill>
                  <a:srgbClr val="000000"/>
                </a:solidFill>
                <a:latin typeface="Times New Roman"/>
                <a:ea typeface="Calibri"/>
              </a:rPr>
              <a:t>COLORI E SIGNIFICATO DEI SEGNALI ORIZZONTALI</a:t>
            </a:r>
            <a:endParaRPr/>
          </a:p>
          <a:p>
            <a:pPr algn="just">
              <a:lnSpc>
                <a:spcPct val="115000"/>
              </a:lnSpc>
            </a:pPr>
            <a:r>
              <a:rPr lang="it-IT" sz="2000">
                <a:solidFill>
                  <a:srgbClr val="000000"/>
                </a:solidFill>
                <a:latin typeface="Times New Roman"/>
                <a:ea typeface="Calibri"/>
              </a:rPr>
              <a:t>La segnaletica orizzontale è formata da strisce e scritte che vediamo rappresentati sulla strada.</a:t>
            </a:r>
            <a:endParaRPr/>
          </a:p>
          <a:p>
            <a:pPr algn="just">
              <a:lnSpc>
                <a:spcPct val="115000"/>
              </a:lnSpc>
            </a:pPr>
            <a:r>
              <a:rPr lang="it-IT" sz="2000">
                <a:solidFill>
                  <a:srgbClr val="000000"/>
                </a:solidFill>
                <a:latin typeface="Times New Roman"/>
                <a:ea typeface="Calibri"/>
              </a:rPr>
              <a:t>Il colore principale dei segnali orizzontali è il bianco, ma possiamo incontrare anche segnali orizzontali gialli e azzurri.</a:t>
            </a:r>
            <a:endParaRPr/>
          </a:p>
          <a:p>
            <a:pPr algn="just">
              <a:lnSpc>
                <a:spcPct val="115000"/>
              </a:lnSpc>
            </a:pPr>
            <a:r>
              <a:rPr lang="it-IT" sz="2000">
                <a:solidFill>
                  <a:srgbClr val="000000"/>
                </a:solidFill>
                <a:latin typeface="Times New Roman"/>
                <a:ea typeface="Calibri"/>
              </a:rPr>
              <a:t>Principalmente i segnali orizzontali sono costituiti da strisce di colore bianco realizzate sulla strada.  </a:t>
            </a:r>
            <a:endParaRPr/>
          </a:p>
          <a:p>
            <a:pPr algn="just">
              <a:lnSpc>
                <a:spcPct val="115000"/>
              </a:lnSpc>
            </a:pPr>
            <a:endParaRPr/>
          </a:p>
          <a:p>
            <a:pPr algn="r">
              <a:lnSpc>
                <a:spcPct val="115000"/>
              </a:lnSpc>
            </a:pPr>
            <a:r>
              <a:rPr lang="it-IT" sz="2000">
                <a:solidFill>
                  <a:srgbClr val="000000"/>
                </a:solidFill>
                <a:latin typeface="Times New Roman"/>
                <a:ea typeface="Calibri"/>
              </a:rPr>
              <a:t>            </a:t>
            </a:r>
            <a:r>
              <a:rPr lang="it-IT" sz="2000">
                <a:solidFill>
                  <a:srgbClr val="000000"/>
                </a:solidFill>
                <a:latin typeface="Times New Roman"/>
                <a:ea typeface="Calibri"/>
              </a:rPr>
              <a:t>19</a:t>
            </a:r>
            <a:endParaRPr/>
          </a:p>
        </p:txBody>
      </p:sp>
      <p:sp>
        <p:nvSpPr>
          <p:cNvPr id="218" name="TextShape 2"/>
          <p:cNvSpPr txBox="1"/>
          <p:nvPr/>
        </p:nvSpPr>
        <p:spPr>
          <a:xfrm>
            <a:off x="838080" y="365040"/>
            <a:ext cx="10515240" cy="22140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pic>
        <p:nvPicPr>
          <p:cNvPr id="219" name="Immagine 5" descr=""/>
          <p:cNvPicPr/>
          <p:nvPr/>
        </p:nvPicPr>
        <p:blipFill>
          <a:blip r:embed="rId1"/>
          <a:stretch>
            <a:fillRect/>
          </a:stretch>
        </p:blipFill>
        <p:spPr>
          <a:xfrm>
            <a:off x="624240" y="966600"/>
            <a:ext cx="2999160" cy="4563000"/>
          </a:xfrm>
          <a:prstGeom prst="rect">
            <a:avLst/>
          </a:prstGeom>
          <a:ln w="9360">
            <a:noFill/>
          </a:ln>
        </p:spPr>
      </p:pic>
      <p:sp>
        <p:nvSpPr>
          <p:cNvPr id="220" name="CustomShape 3"/>
          <p:cNvSpPr/>
          <p:nvPr/>
        </p:nvSpPr>
        <p:spPr>
          <a:xfrm>
            <a:off x="3048120" y="54936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TextShape 1"/>
          <p:cNvSpPr txBox="1"/>
          <p:nvPr/>
        </p:nvSpPr>
        <p:spPr>
          <a:xfrm>
            <a:off x="838080" y="365040"/>
            <a:ext cx="10515240" cy="50364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88" name="TextShape 2"/>
          <p:cNvSpPr txBox="1"/>
          <p:nvPr/>
        </p:nvSpPr>
        <p:spPr>
          <a:xfrm>
            <a:off x="3792960" y="1470240"/>
            <a:ext cx="7224480" cy="5022000"/>
          </a:xfrm>
          <a:prstGeom prst="rect">
            <a:avLst/>
          </a:prstGeom>
        </p:spPr>
        <p:txBody>
          <a:bodyPr/>
          <a:p>
            <a:pPr algn="ctr">
              <a:lnSpc>
                <a:spcPct val="100000"/>
              </a:lnSpc>
            </a:pPr>
            <a:r>
              <a:rPr b="1" lang="it-IT" sz="3200">
                <a:solidFill>
                  <a:srgbClr val="000000"/>
                </a:solidFill>
                <a:latin typeface="Times New Roman"/>
              </a:rPr>
              <a:t>LA REGOLA</a:t>
            </a:r>
            <a:endParaRPr/>
          </a:p>
          <a:p>
            <a:pPr algn="just">
              <a:lnSpc>
                <a:spcPct val="100000"/>
              </a:lnSpc>
            </a:pPr>
            <a:r>
              <a:rPr lang="it-IT" sz="3200">
                <a:solidFill>
                  <a:srgbClr val="000000"/>
                </a:solidFill>
                <a:latin typeface="Times New Roman"/>
              </a:rPr>
              <a:t>La regola è un principio che un gruppo sociale si dà per rendere uguale il loro comportamento in specifiche situazioni, allo scopo di fare in modo che la vita all'interno di quel dato gruppo sociale si svolga in maniera corretta e ordinata.</a:t>
            </a:r>
            <a:endParaRPr/>
          </a:p>
          <a:p>
            <a:pPr algn="just">
              <a:lnSpc>
                <a:spcPct val="100000"/>
              </a:lnSpc>
            </a:pPr>
            <a:r>
              <a:rPr lang="it-IT" sz="3200">
                <a:solidFill>
                  <a:srgbClr val="000000"/>
                </a:solidFill>
                <a:latin typeface="Times New Roman"/>
              </a:rPr>
              <a:t>La regola, anche detta norma, ha dunque una funzione sociale. </a:t>
            </a:r>
            <a:endParaRPr/>
          </a:p>
          <a:p>
            <a:pPr algn="just">
              <a:lnSpc>
                <a:spcPct val="100000"/>
              </a:lnSpc>
            </a:pPr>
            <a:r>
              <a:rPr lang="it-IT" sz="3200">
                <a:solidFill>
                  <a:srgbClr val="000000"/>
                </a:solidFill>
                <a:latin typeface="Times New Roman"/>
              </a:rPr>
              <a:t>L’esistenza delle regole di per sé non comporta il rispetto delle stesse.</a:t>
            </a:r>
            <a:endParaRPr/>
          </a:p>
          <a:p>
            <a:pPr algn="just">
              <a:lnSpc>
                <a:spcPct val="100000"/>
              </a:lnSpc>
            </a:pPr>
            <a:r>
              <a:rPr lang="it-IT" sz="3200">
                <a:solidFill>
                  <a:srgbClr val="000000"/>
                </a:solidFill>
                <a:latin typeface="Times New Roman"/>
              </a:rPr>
              <a:t>Per assicurare il rispetto delle regole e assicurare che la vita del gruppo sociale si svolga in maniera corretta e ordinata sono necessarie 2 cose:</a:t>
            </a:r>
            <a:endParaRPr/>
          </a:p>
          <a:p>
            <a:pPr algn="just">
              <a:lnSpc>
                <a:spcPct val="100000"/>
              </a:lnSpc>
            </a:pPr>
            <a:r>
              <a:rPr lang="it-IT" sz="3200">
                <a:solidFill>
                  <a:srgbClr val="000000"/>
                </a:solidFill>
                <a:latin typeface="Times New Roman"/>
              </a:rPr>
              <a:t>*Che le regole che il gruppo si dà siano condivise da tutte le persone che appartengono al gruppo, cioè tutte le persone devono essere convinte che l’esistenza ed il rispetto delle regole sono indispensabili per la sopravvivenza di quel gruppo.</a:t>
            </a:r>
            <a:endParaRPr/>
          </a:p>
          <a:p>
            <a:pPr algn="just">
              <a:lnSpc>
                <a:spcPct val="100000"/>
              </a:lnSpc>
            </a:pPr>
            <a:r>
              <a:rPr lang="it-IT" sz="3200">
                <a:solidFill>
                  <a:srgbClr val="000000"/>
                </a:solidFill>
                <a:latin typeface="Times New Roman"/>
              </a:rPr>
              <a:t>*Che ci sia il controllo sociale, cioè il gruppo deve compiere delle azioni che spingano le persone che lo compongono verso un comportamento il più possibile rispettoso delle regole che il gruppo stesso si è dato e punire chi non rispetta quelle regole.                      2</a:t>
            </a:r>
            <a:endParaRPr/>
          </a:p>
          <a:p>
            <a:pPr>
              <a:lnSpc>
                <a:spcPct val="90000"/>
              </a:lnSpc>
            </a:pPr>
            <a:endParaRPr/>
          </a:p>
        </p:txBody>
      </p:sp>
      <p:pic>
        <p:nvPicPr>
          <p:cNvPr id="89" name="Immagine 3" descr=""/>
          <p:cNvPicPr/>
          <p:nvPr/>
        </p:nvPicPr>
        <p:blipFill>
          <a:blip r:embed="rId1"/>
          <a:stretch>
            <a:fillRect/>
          </a:stretch>
        </p:blipFill>
        <p:spPr>
          <a:xfrm>
            <a:off x="543960" y="1147320"/>
            <a:ext cx="3248640" cy="4563000"/>
          </a:xfrm>
          <a:prstGeom prst="rect">
            <a:avLst/>
          </a:prstGeom>
          <a:ln w="9360">
            <a:noFill/>
          </a:ln>
        </p:spPr>
      </p:pic>
      <p:sp>
        <p:nvSpPr>
          <p:cNvPr id="90" name="CustomShape 3"/>
          <p:cNvSpPr/>
          <p:nvPr/>
        </p:nvSpPr>
        <p:spPr>
          <a:xfrm>
            <a:off x="3048120" y="71892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CustomShape 1"/>
          <p:cNvSpPr/>
          <p:nvPr/>
        </p:nvSpPr>
        <p:spPr>
          <a:xfrm>
            <a:off x="838080" y="365040"/>
            <a:ext cx="10515240" cy="315720"/>
          </a:xfrm>
          <a:prstGeom prst="rect">
            <a:avLst/>
          </a:prstGeom>
          <a:noFill/>
          <a:ln>
            <a:noFill/>
          </a:ln>
        </p:spPr>
        <p:txBody>
          <a:bodyPr anchor="ctr"/>
          <a:p>
            <a:pPr algn="ctr">
              <a:lnSpc>
                <a:spcPct val="100000"/>
              </a:lnSpc>
            </a:pPr>
            <a:r>
              <a:rPr lang="it-IT" sz="3000">
                <a:solidFill>
                  <a:srgbClr val="000000"/>
                </a:solidFill>
                <a:latin typeface="Times New Roman"/>
              </a:rPr>
              <a:t>Corso di Educazione stradale</a:t>
            </a:r>
            <a:endParaRPr/>
          </a:p>
        </p:txBody>
      </p:sp>
      <p:sp>
        <p:nvSpPr>
          <p:cNvPr id="222" name="CustomShape 2"/>
          <p:cNvSpPr/>
          <p:nvPr/>
        </p:nvSpPr>
        <p:spPr>
          <a:xfrm>
            <a:off x="635760" y="1103040"/>
            <a:ext cx="10515240" cy="256680"/>
          </a:xfrm>
          <a:prstGeom prst="rect">
            <a:avLst/>
          </a:prstGeom>
          <a:noFill/>
          <a:ln>
            <a:noFill/>
          </a:ln>
        </p:spPr>
        <p:txBody>
          <a:bodyPr anchor="ctr"/>
          <a:p>
            <a:pPr algn="ctr">
              <a:lnSpc>
                <a:spcPct val="100000"/>
              </a:lnSpc>
            </a:pPr>
            <a:r>
              <a:rPr lang="it-IT" sz="2000">
                <a:solidFill>
                  <a:srgbClr val="000000"/>
                </a:solidFill>
                <a:latin typeface="Times New Roman"/>
              </a:rPr>
              <a:t>ALCUNI SEGNALI ORIZZONTALI CHE DOBBIAMO CONOSCERE</a:t>
            </a:r>
            <a:endParaRPr/>
          </a:p>
        </p:txBody>
      </p:sp>
      <p:pic>
        <p:nvPicPr>
          <p:cNvPr id="223" name="Segnaposto contenuto 6" descr=""/>
          <p:cNvPicPr/>
          <p:nvPr/>
        </p:nvPicPr>
        <p:blipFill>
          <a:blip r:embed="rId1"/>
          <a:stretch>
            <a:fillRect/>
          </a:stretch>
        </p:blipFill>
        <p:spPr>
          <a:xfrm>
            <a:off x="983880" y="1825200"/>
            <a:ext cx="4584960" cy="4282200"/>
          </a:xfrm>
          <a:prstGeom prst="rect">
            <a:avLst/>
          </a:prstGeom>
          <a:ln w="9360">
            <a:noFill/>
          </a:ln>
        </p:spPr>
      </p:pic>
      <p:sp>
        <p:nvSpPr>
          <p:cNvPr id="224" name="CustomShape 3"/>
          <p:cNvSpPr/>
          <p:nvPr/>
        </p:nvSpPr>
        <p:spPr>
          <a:xfrm>
            <a:off x="6204960" y="1570680"/>
            <a:ext cx="4504320" cy="4791600"/>
          </a:xfrm>
          <a:prstGeom prst="rect">
            <a:avLst/>
          </a:prstGeom>
          <a:solidFill>
            <a:srgbClr val="ffffff"/>
          </a:solidFill>
          <a:ln w="9360">
            <a:solidFill>
              <a:srgbClr val="000000"/>
            </a:solidFill>
            <a:miter/>
          </a:ln>
        </p:spPr>
        <p:txBody>
          <a:bodyPr/>
          <a:p>
            <a:pPr algn="ctr">
              <a:lnSpc>
                <a:spcPct val="100000"/>
              </a:lnSpc>
            </a:pPr>
            <a:endParaRPr/>
          </a:p>
          <a:p>
            <a:pPr algn="just">
              <a:lnSpc>
                <a:spcPct val="100000"/>
              </a:lnSpc>
            </a:pPr>
            <a:r>
              <a:rPr lang="it-IT" sz="2000">
                <a:solidFill>
                  <a:srgbClr val="000000"/>
                </a:solidFill>
                <a:latin typeface="Times New Roman"/>
              </a:rPr>
              <a:t>Attraversamento pedonale </a:t>
            </a:r>
            <a:endParaRPr/>
          </a:p>
          <a:p>
            <a:pPr algn="just">
              <a:lnSpc>
                <a:spcPct val="100000"/>
              </a:lnSpc>
            </a:pPr>
            <a:r>
              <a:rPr lang="it-IT" sz="2000">
                <a:solidFill>
                  <a:srgbClr val="000000"/>
                </a:solidFill>
                <a:latin typeface="Times New Roman"/>
              </a:rPr>
              <a:t>(strisce pedonali)</a:t>
            </a:r>
            <a:endParaRPr/>
          </a:p>
          <a:p>
            <a:pPr algn="just">
              <a:lnSpc>
                <a:spcPct val="100000"/>
              </a:lnSpc>
            </a:pPr>
            <a:endParaRPr/>
          </a:p>
          <a:p>
            <a:pPr algn="just">
              <a:lnSpc>
                <a:spcPct val="100000"/>
              </a:lnSpc>
            </a:pPr>
            <a:r>
              <a:rPr lang="it-IT" sz="2000">
                <a:solidFill>
                  <a:srgbClr val="000000"/>
                </a:solidFill>
                <a:latin typeface="Times New Roman"/>
              </a:rPr>
              <a:t>Fermata bus </a:t>
            </a:r>
            <a:endParaRPr/>
          </a:p>
          <a:p>
            <a:pPr algn="just">
              <a:lnSpc>
                <a:spcPct val="100000"/>
              </a:lnSpc>
            </a:pPr>
            <a:r>
              <a:rPr lang="it-IT" sz="2000">
                <a:solidFill>
                  <a:srgbClr val="000000"/>
                </a:solidFill>
                <a:latin typeface="Times New Roman"/>
              </a:rPr>
              <a:t>(striscia gialla e scritta gialla)</a:t>
            </a:r>
            <a:endParaRPr/>
          </a:p>
          <a:p>
            <a:pPr algn="just">
              <a:lnSpc>
                <a:spcPct val="100000"/>
              </a:lnSpc>
            </a:pPr>
            <a:endParaRPr/>
          </a:p>
          <a:p>
            <a:pPr algn="just">
              <a:lnSpc>
                <a:spcPct val="100000"/>
              </a:lnSpc>
            </a:pPr>
            <a:r>
              <a:rPr lang="it-IT" sz="2000">
                <a:solidFill>
                  <a:srgbClr val="000000"/>
                </a:solidFill>
                <a:latin typeface="Times New Roman"/>
              </a:rPr>
              <a:t>Striscia di separazione di sensi di marcia</a:t>
            </a:r>
            <a:endParaRPr/>
          </a:p>
          <a:p>
            <a:pPr algn="just">
              <a:lnSpc>
                <a:spcPct val="100000"/>
              </a:lnSpc>
            </a:pPr>
            <a:r>
              <a:rPr lang="it-IT" sz="2000">
                <a:solidFill>
                  <a:srgbClr val="000000"/>
                </a:solidFill>
                <a:latin typeface="Times New Roman"/>
              </a:rPr>
              <a:t>(striscia discontinua)</a:t>
            </a:r>
            <a:endParaRPr/>
          </a:p>
          <a:p>
            <a:pPr algn="just">
              <a:lnSpc>
                <a:spcPct val="100000"/>
              </a:lnSpc>
            </a:pPr>
            <a:endParaRPr/>
          </a:p>
          <a:p>
            <a:pPr algn="just">
              <a:lnSpc>
                <a:spcPct val="100000"/>
              </a:lnSpc>
            </a:pPr>
            <a:r>
              <a:rPr lang="it-IT" sz="2000">
                <a:solidFill>
                  <a:srgbClr val="000000"/>
                </a:solidFill>
                <a:latin typeface="Times New Roman"/>
              </a:rPr>
              <a:t>Strisce di guida nelle intersezioni </a:t>
            </a:r>
            <a:endParaRPr/>
          </a:p>
          <a:p>
            <a:pPr algn="just">
              <a:lnSpc>
                <a:spcPct val="100000"/>
              </a:lnSpc>
            </a:pPr>
            <a:r>
              <a:rPr lang="it-IT" sz="2000">
                <a:solidFill>
                  <a:srgbClr val="000000"/>
                </a:solidFill>
                <a:latin typeface="Times New Roman"/>
              </a:rPr>
              <a:t>(frecce direzionali)</a:t>
            </a:r>
            <a:endParaRPr/>
          </a:p>
          <a:p>
            <a:pPr algn="just">
              <a:lnSpc>
                <a:spcPct val="100000"/>
              </a:lnSpc>
            </a:pPr>
            <a:endParaRPr/>
          </a:p>
          <a:p>
            <a:pPr algn="just">
              <a:lnSpc>
                <a:spcPct val="100000"/>
              </a:lnSpc>
            </a:pPr>
            <a:r>
              <a:rPr lang="it-IT" sz="2000">
                <a:solidFill>
                  <a:srgbClr val="000000"/>
                </a:solidFill>
                <a:latin typeface="Times New Roman"/>
              </a:rPr>
              <a:t>Strisce trasversali </a:t>
            </a:r>
            <a:endParaRPr/>
          </a:p>
          <a:p>
            <a:pPr algn="just">
              <a:lnSpc>
                <a:spcPct val="100000"/>
              </a:lnSpc>
            </a:pPr>
            <a:r>
              <a:rPr lang="it-IT" sz="2000">
                <a:solidFill>
                  <a:srgbClr val="000000"/>
                </a:solidFill>
                <a:latin typeface="Times New Roman"/>
              </a:rPr>
              <a:t>(stop)</a:t>
            </a:r>
            <a:endParaRPr/>
          </a:p>
          <a:p>
            <a:pPr>
              <a:lnSpc>
                <a:spcPct val="100000"/>
              </a:lnSpc>
            </a:pPr>
            <a:endParaRPr/>
          </a:p>
        </p:txBody>
      </p:sp>
      <p:sp>
        <p:nvSpPr>
          <p:cNvPr id="225" name="CustomShape 4"/>
          <p:cNvSpPr/>
          <p:nvPr/>
        </p:nvSpPr>
        <p:spPr>
          <a:xfrm>
            <a:off x="11345400" y="6008040"/>
            <a:ext cx="697680" cy="708480"/>
          </a:xfrm>
          <a:prstGeom prst="rect">
            <a:avLst/>
          </a:prstGeom>
          <a:noFill/>
          <a:ln w="12600">
            <a:noFill/>
          </a:ln>
        </p:spPr>
        <p:txBody>
          <a:bodyPr lIns="90000" rIns="90000" tIns="45000" bIns="45000" anchor="ctr"/>
          <a:p>
            <a:pPr algn="ctr">
              <a:lnSpc>
                <a:spcPct val="100000"/>
              </a:lnSpc>
            </a:pPr>
            <a:r>
              <a:rPr lang="it-IT" sz="2000">
                <a:solidFill>
                  <a:srgbClr val="000000"/>
                </a:solidFill>
                <a:latin typeface="Times New Roman"/>
              </a:rPr>
              <a:t>20</a:t>
            </a:r>
            <a:endParaRPr/>
          </a:p>
        </p:txBody>
      </p:sp>
      <p:sp>
        <p:nvSpPr>
          <p:cNvPr id="226" name="CustomShape 5"/>
          <p:cNvSpPr/>
          <p:nvPr/>
        </p:nvSpPr>
        <p:spPr>
          <a:xfrm>
            <a:off x="3048120" y="56880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pic>
        <p:nvPicPr>
          <p:cNvPr id="227" name="Immagine 10" descr=""/>
          <p:cNvPicPr/>
          <p:nvPr/>
        </p:nvPicPr>
        <p:blipFill>
          <a:blip r:embed="rId2"/>
          <a:stretch>
            <a:fillRect/>
          </a:stretch>
        </p:blipFill>
        <p:spPr>
          <a:xfrm>
            <a:off x="10938960" y="50040"/>
            <a:ext cx="1215720" cy="1683720"/>
          </a:xfrm>
          <a:prstGeom prst="rect">
            <a:avLst/>
          </a:prstGeom>
          <a:ln w="9360">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CustomShape 1"/>
          <p:cNvSpPr/>
          <p:nvPr/>
        </p:nvSpPr>
        <p:spPr>
          <a:xfrm>
            <a:off x="838080" y="360000"/>
            <a:ext cx="10515240" cy="315720"/>
          </a:xfrm>
          <a:prstGeom prst="rect">
            <a:avLst/>
          </a:prstGeom>
          <a:noFill/>
          <a:ln>
            <a:noFill/>
          </a:ln>
        </p:spPr>
        <p:txBody>
          <a:bodyPr anchor="ctr"/>
          <a:p>
            <a:pPr algn="ctr">
              <a:lnSpc>
                <a:spcPct val="100000"/>
              </a:lnSpc>
            </a:pPr>
            <a:r>
              <a:rPr lang="it-IT" sz="3000">
                <a:solidFill>
                  <a:srgbClr val="000000"/>
                </a:solidFill>
                <a:latin typeface="Times New Roman"/>
              </a:rPr>
              <a:t>Corso di Educazione stradale</a:t>
            </a:r>
            <a:endParaRPr/>
          </a:p>
        </p:txBody>
      </p:sp>
      <p:pic>
        <p:nvPicPr>
          <p:cNvPr id="229" name="Segnaposto contenuto 4" descr=""/>
          <p:cNvPicPr/>
          <p:nvPr/>
        </p:nvPicPr>
        <p:blipFill>
          <a:blip r:embed="rId1"/>
          <a:stretch>
            <a:fillRect/>
          </a:stretch>
        </p:blipFill>
        <p:spPr>
          <a:xfrm>
            <a:off x="520920" y="826920"/>
            <a:ext cx="5113440" cy="4465800"/>
          </a:xfrm>
          <a:prstGeom prst="rect">
            <a:avLst/>
          </a:prstGeom>
          <a:ln>
            <a:noFill/>
          </a:ln>
        </p:spPr>
      </p:pic>
      <p:sp>
        <p:nvSpPr>
          <p:cNvPr id="230" name="CustomShape 2"/>
          <p:cNvSpPr/>
          <p:nvPr/>
        </p:nvSpPr>
        <p:spPr>
          <a:xfrm>
            <a:off x="520920" y="5292720"/>
            <a:ext cx="5113440" cy="1046880"/>
          </a:xfrm>
          <a:prstGeom prst="rect">
            <a:avLst/>
          </a:prstGeom>
          <a:solidFill>
            <a:srgbClr val="ffffff"/>
          </a:solidFill>
          <a:ln w="9360">
            <a:solidFill>
              <a:srgbClr val="000000"/>
            </a:solidFill>
            <a:miter/>
          </a:ln>
        </p:spPr>
        <p:txBody>
          <a:bodyPr/>
          <a:p>
            <a:pPr>
              <a:lnSpc>
                <a:spcPct val="100000"/>
              </a:lnSpc>
            </a:pPr>
            <a:r>
              <a:rPr lang="it-IT" sz="1600">
                <a:solidFill>
                  <a:srgbClr val="000000"/>
                </a:solidFill>
                <a:latin typeface="Times New Roman"/>
              </a:rPr>
              <a:t>Attraversamento pedonale (strisce pedonali)</a:t>
            </a:r>
            <a:endParaRPr/>
          </a:p>
          <a:p>
            <a:pPr>
              <a:lnSpc>
                <a:spcPct val="100000"/>
              </a:lnSpc>
            </a:pPr>
            <a:r>
              <a:rPr lang="it-IT" sz="1600">
                <a:solidFill>
                  <a:srgbClr val="000000"/>
                </a:solidFill>
                <a:latin typeface="Times New Roman"/>
              </a:rPr>
              <a:t>Striscia di separazione di sensi di marcia (doppia striscia)</a:t>
            </a:r>
            <a:endParaRPr/>
          </a:p>
          <a:p>
            <a:pPr>
              <a:lnSpc>
                <a:spcPct val="100000"/>
              </a:lnSpc>
            </a:pPr>
            <a:r>
              <a:rPr lang="it-IT" sz="1600">
                <a:solidFill>
                  <a:srgbClr val="000000"/>
                </a:solidFill>
                <a:latin typeface="Times New Roman"/>
              </a:rPr>
              <a:t>Stalli di sosta gratuiti (bianchi)</a:t>
            </a:r>
            <a:endParaRPr/>
          </a:p>
          <a:p>
            <a:pPr>
              <a:lnSpc>
                <a:spcPct val="100000"/>
              </a:lnSpc>
            </a:pPr>
            <a:r>
              <a:rPr lang="it-IT" sz="1600">
                <a:solidFill>
                  <a:srgbClr val="000000"/>
                </a:solidFill>
                <a:latin typeface="Times New Roman"/>
              </a:rPr>
              <a:t>Stalli di sosta per invalidi (strisce gialle + simbolo azzurro)</a:t>
            </a:r>
            <a:endParaRPr/>
          </a:p>
        </p:txBody>
      </p:sp>
      <p:pic>
        <p:nvPicPr>
          <p:cNvPr id="231" name="Immagine 6" descr=""/>
          <p:cNvPicPr/>
          <p:nvPr/>
        </p:nvPicPr>
        <p:blipFill>
          <a:blip r:embed="rId2"/>
          <a:stretch>
            <a:fillRect/>
          </a:stretch>
        </p:blipFill>
        <p:spPr>
          <a:xfrm>
            <a:off x="6388560" y="984960"/>
            <a:ext cx="2800080" cy="1573200"/>
          </a:xfrm>
          <a:prstGeom prst="rect">
            <a:avLst/>
          </a:prstGeom>
          <a:ln>
            <a:noFill/>
          </a:ln>
        </p:spPr>
      </p:pic>
      <p:pic>
        <p:nvPicPr>
          <p:cNvPr id="232" name="Immagine 7" descr=""/>
          <p:cNvPicPr/>
          <p:nvPr/>
        </p:nvPicPr>
        <p:blipFill>
          <a:blip r:embed="rId3"/>
          <a:stretch>
            <a:fillRect/>
          </a:stretch>
        </p:blipFill>
        <p:spPr>
          <a:xfrm>
            <a:off x="9000000" y="938520"/>
            <a:ext cx="2812680" cy="1580760"/>
          </a:xfrm>
          <a:prstGeom prst="rect">
            <a:avLst/>
          </a:prstGeom>
          <a:ln>
            <a:noFill/>
          </a:ln>
        </p:spPr>
      </p:pic>
      <p:sp>
        <p:nvSpPr>
          <p:cNvPr id="233" name="CustomShape 3"/>
          <p:cNvSpPr/>
          <p:nvPr/>
        </p:nvSpPr>
        <p:spPr>
          <a:xfrm>
            <a:off x="6721920" y="2761200"/>
            <a:ext cx="5300280" cy="3849480"/>
          </a:xfrm>
          <a:prstGeom prst="rect">
            <a:avLst/>
          </a:prstGeom>
          <a:solidFill>
            <a:srgbClr val="ffffff"/>
          </a:solidFill>
          <a:ln w="9360">
            <a:solidFill>
              <a:srgbClr val="000000"/>
            </a:solidFill>
            <a:miter/>
          </a:ln>
        </p:spPr>
        <p:txBody>
          <a:bodyPr/>
          <a:p>
            <a:pPr algn="just">
              <a:lnSpc>
                <a:spcPct val="100000"/>
              </a:lnSpc>
            </a:pPr>
            <a:r>
              <a:rPr lang="it-IT" sz="1700">
                <a:solidFill>
                  <a:srgbClr val="000000"/>
                </a:solidFill>
                <a:latin typeface="Times New Roman"/>
              </a:rPr>
              <a:t>CONTRASSEGNO SPECIALE PER DISABILI </a:t>
            </a:r>
            <a:endParaRPr/>
          </a:p>
          <a:p>
            <a:pPr algn="just">
              <a:lnSpc>
                <a:spcPct val="100000"/>
              </a:lnSpc>
            </a:pPr>
            <a:r>
              <a:rPr lang="it-IT" sz="1700">
                <a:solidFill>
                  <a:srgbClr val="000000"/>
                </a:solidFill>
                <a:latin typeface="Times New Roman"/>
              </a:rPr>
              <a:t>Il </a:t>
            </a:r>
            <a:r>
              <a:rPr b="1" lang="it-IT" sz="1700">
                <a:solidFill>
                  <a:srgbClr val="000000"/>
                </a:solidFill>
                <a:latin typeface="Times New Roman"/>
              </a:rPr>
              <a:t>contrassegno disabili</a:t>
            </a:r>
            <a:r>
              <a:rPr lang="it-IT" sz="1700">
                <a:solidFill>
                  <a:srgbClr val="000000"/>
                </a:solidFill>
                <a:latin typeface="Times New Roman"/>
              </a:rPr>
              <a:t> è un tagliando con il simbolo grafico della disabilità che permette alle </a:t>
            </a:r>
            <a:r>
              <a:rPr b="1" lang="it-IT" sz="1700">
                <a:solidFill>
                  <a:srgbClr val="000000"/>
                </a:solidFill>
                <a:latin typeface="Times New Roman"/>
              </a:rPr>
              <a:t>persone con problemi di deambulazione e ai non vedenti</a:t>
            </a:r>
            <a:r>
              <a:rPr lang="it-IT" sz="1700">
                <a:solidFill>
                  <a:srgbClr val="000000"/>
                </a:solidFill>
                <a:latin typeface="Times New Roman"/>
              </a:rPr>
              <a:t> di usufruire di facilitazioni nella </a:t>
            </a:r>
            <a:r>
              <a:rPr b="1" lang="it-IT" sz="1700">
                <a:solidFill>
                  <a:srgbClr val="000000"/>
                </a:solidFill>
                <a:latin typeface="Times New Roman"/>
              </a:rPr>
              <a:t>circolazione</a:t>
            </a:r>
            <a:r>
              <a:rPr lang="it-IT" sz="1700">
                <a:solidFill>
                  <a:srgbClr val="000000"/>
                </a:solidFill>
                <a:latin typeface="Times New Roman"/>
              </a:rPr>
              <a:t> e nella </a:t>
            </a:r>
            <a:r>
              <a:rPr b="1" lang="it-IT" sz="1700">
                <a:solidFill>
                  <a:srgbClr val="000000"/>
                </a:solidFill>
                <a:latin typeface="Times New Roman"/>
              </a:rPr>
              <a:t>sosta</a:t>
            </a:r>
            <a:r>
              <a:rPr lang="it-IT" sz="1700">
                <a:solidFill>
                  <a:srgbClr val="000000"/>
                </a:solidFill>
                <a:latin typeface="Times New Roman"/>
              </a:rPr>
              <a:t> dei veicoli al loro servizio, anche in zone vietate alla generalità dei veicoli.</a:t>
            </a:r>
            <a:endParaRPr/>
          </a:p>
          <a:p>
            <a:pPr algn="just">
              <a:lnSpc>
                <a:spcPct val="100000"/>
              </a:lnSpc>
            </a:pPr>
            <a:r>
              <a:rPr lang="it-IT" sz="1700">
                <a:solidFill>
                  <a:srgbClr val="000000"/>
                </a:solidFill>
                <a:latin typeface="Times New Roman"/>
              </a:rPr>
              <a:t>E’ un’autorizzazione speciale che, previo accertamento medico, viene rilasciata dal proprio Comune di residenza.</a:t>
            </a:r>
            <a:endParaRPr/>
          </a:p>
          <a:p>
            <a:pPr algn="just">
              <a:lnSpc>
                <a:spcPct val="100000"/>
              </a:lnSpc>
            </a:pPr>
            <a:r>
              <a:rPr lang="it-IT" sz="1700">
                <a:solidFill>
                  <a:srgbClr val="000000"/>
                </a:solidFill>
                <a:latin typeface="Times New Roman"/>
              </a:rPr>
              <a:t>Il contrassegno ha la </a:t>
            </a:r>
            <a:r>
              <a:rPr b="1" lang="it-IT" sz="1700">
                <a:solidFill>
                  <a:srgbClr val="000000"/>
                </a:solidFill>
                <a:latin typeface="Times New Roman"/>
              </a:rPr>
              <a:t>durata di cinque anni</a:t>
            </a:r>
            <a:r>
              <a:rPr lang="it-IT" sz="1700">
                <a:solidFill>
                  <a:srgbClr val="000000"/>
                </a:solidFill>
                <a:latin typeface="Times New Roman"/>
              </a:rPr>
              <a:t>, anche se la disabilità è permanente, alla scadenza può essere </a:t>
            </a:r>
            <a:r>
              <a:rPr b="1" lang="it-IT" sz="1700">
                <a:solidFill>
                  <a:srgbClr val="000000"/>
                </a:solidFill>
                <a:latin typeface="Times New Roman"/>
              </a:rPr>
              <a:t>rinnovato </a:t>
            </a:r>
            <a:r>
              <a:rPr lang="it-IT" sz="1700">
                <a:solidFill>
                  <a:srgbClr val="000000"/>
                </a:solidFill>
                <a:latin typeface="Times New Roman"/>
              </a:rPr>
              <a:t>e può essere rilasciato anche a tempo determinato nel caso di invalidità temporanea del richiedente.                                                                       </a:t>
            </a:r>
            <a:r>
              <a:rPr lang="it-IT" sz="2000">
                <a:solidFill>
                  <a:srgbClr val="000000"/>
                </a:solidFill>
                <a:latin typeface="Times New Roman"/>
              </a:rPr>
              <a:t>21 </a:t>
            </a:r>
            <a:endParaRPr/>
          </a:p>
          <a:p>
            <a:pPr>
              <a:lnSpc>
                <a:spcPct val="100000"/>
              </a:lnSpc>
            </a:pPr>
            <a:endParaRPr/>
          </a:p>
        </p:txBody>
      </p:sp>
      <p:sp>
        <p:nvSpPr>
          <p:cNvPr id="234" name="CustomShape 4"/>
          <p:cNvSpPr/>
          <p:nvPr/>
        </p:nvSpPr>
        <p:spPr>
          <a:xfrm>
            <a:off x="3092760" y="57672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pic>
        <p:nvPicPr>
          <p:cNvPr id="235" name="Immagine 11" descr=""/>
          <p:cNvPicPr/>
          <p:nvPr/>
        </p:nvPicPr>
        <p:blipFill>
          <a:blip r:embed="rId4"/>
          <a:stretch>
            <a:fillRect/>
          </a:stretch>
        </p:blipFill>
        <p:spPr>
          <a:xfrm>
            <a:off x="5341320" y="2734200"/>
            <a:ext cx="1215720" cy="1683720"/>
          </a:xfrm>
          <a:prstGeom prst="rect">
            <a:avLst/>
          </a:prstGeom>
          <a:ln w="9360">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TextShape 1"/>
          <p:cNvSpPr txBox="1"/>
          <p:nvPr/>
        </p:nvSpPr>
        <p:spPr>
          <a:xfrm>
            <a:off x="664560" y="397800"/>
            <a:ext cx="10515240" cy="25668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pic>
        <p:nvPicPr>
          <p:cNvPr id="237" name="Immagine 11" descr=""/>
          <p:cNvPicPr/>
          <p:nvPr/>
        </p:nvPicPr>
        <p:blipFill>
          <a:blip r:embed="rId1"/>
          <a:stretch>
            <a:fillRect/>
          </a:stretch>
        </p:blipFill>
        <p:spPr>
          <a:xfrm>
            <a:off x="2387520" y="1384920"/>
            <a:ext cx="5655240" cy="4113000"/>
          </a:xfrm>
          <a:prstGeom prst="rect">
            <a:avLst/>
          </a:prstGeom>
          <a:ln w="9360">
            <a:noFill/>
          </a:ln>
        </p:spPr>
      </p:pic>
      <p:sp>
        <p:nvSpPr>
          <p:cNvPr id="238" name="CustomShape 2"/>
          <p:cNvSpPr/>
          <p:nvPr/>
        </p:nvSpPr>
        <p:spPr>
          <a:xfrm>
            <a:off x="6976440" y="1600200"/>
            <a:ext cx="3806280" cy="3987360"/>
          </a:xfrm>
          <a:prstGeom prst="rect">
            <a:avLst/>
          </a:prstGeom>
          <a:solidFill>
            <a:srgbClr val="ffffff"/>
          </a:solidFill>
          <a:ln w="9360">
            <a:solidFill>
              <a:srgbClr val="000000"/>
            </a:solidFill>
            <a:miter/>
          </a:ln>
        </p:spPr>
        <p:txBody>
          <a:bodyPr/>
          <a:p>
            <a:pPr>
              <a:lnSpc>
                <a:spcPct val="100000"/>
              </a:lnSpc>
            </a:pPr>
            <a:endParaRPr/>
          </a:p>
          <a:p>
            <a:pPr>
              <a:lnSpc>
                <a:spcPct val="100000"/>
              </a:lnSpc>
            </a:pPr>
            <a:r>
              <a:rPr b="1" lang="it-IT" sz="2000">
                <a:solidFill>
                  <a:srgbClr val="000000"/>
                </a:solidFill>
                <a:latin typeface="Times New Roman"/>
                <a:ea typeface="Calibri"/>
              </a:rPr>
              <a:t>I SEGNALI LUMINOSI</a:t>
            </a:r>
            <a:endParaRPr/>
          </a:p>
          <a:p>
            <a:pPr>
              <a:lnSpc>
                <a:spcPct val="100000"/>
              </a:lnSpc>
            </a:pPr>
            <a:endParaRPr/>
          </a:p>
          <a:p>
            <a:pPr algn="just">
              <a:lnSpc>
                <a:spcPct val="100000"/>
              </a:lnSpc>
            </a:pPr>
            <a:r>
              <a:rPr lang="it-IT" sz="2000">
                <a:solidFill>
                  <a:srgbClr val="000000"/>
                </a:solidFill>
                <a:latin typeface="Times New Roman"/>
                <a:ea typeface="Calibri"/>
              </a:rPr>
              <a:t>Il semaforo è un’apparecchiatura che alternativamente ci propone 3 colori:</a:t>
            </a:r>
            <a:endParaRPr/>
          </a:p>
          <a:p>
            <a:pPr algn="just">
              <a:lnSpc>
                <a:spcPct val="100000"/>
              </a:lnSpc>
            </a:pPr>
            <a:r>
              <a:rPr b="1" lang="it-IT" sz="2000">
                <a:solidFill>
                  <a:srgbClr val="e3001a"/>
                </a:solidFill>
                <a:latin typeface="Times New Roman"/>
                <a:ea typeface="Calibri"/>
              </a:rPr>
              <a:t>Rosso </a:t>
            </a:r>
            <a:r>
              <a:rPr lang="it-IT" sz="2000">
                <a:solidFill>
                  <a:srgbClr val="000000"/>
                </a:solidFill>
                <a:latin typeface="Times New Roman"/>
                <a:ea typeface="Calibri"/>
              </a:rPr>
              <a:t>= Fermi</a:t>
            </a:r>
            <a:endParaRPr/>
          </a:p>
          <a:p>
            <a:pPr algn="just">
              <a:lnSpc>
                <a:spcPct val="100000"/>
              </a:lnSpc>
            </a:pPr>
            <a:r>
              <a:rPr b="1" lang="it-IT" sz="2000">
                <a:solidFill>
                  <a:srgbClr val="f8a900"/>
                </a:solidFill>
                <a:latin typeface="Times New Roman"/>
                <a:ea typeface="Calibri"/>
              </a:rPr>
              <a:t>Giallo </a:t>
            </a:r>
            <a:r>
              <a:rPr lang="it-IT" sz="2000">
                <a:solidFill>
                  <a:srgbClr val="000000"/>
                </a:solidFill>
                <a:latin typeface="Times New Roman"/>
                <a:ea typeface="Calibri"/>
              </a:rPr>
              <a:t>= Attenzione! Non iniziare ad attraversare, solo se si è già iniziato ci si deve sbrigare, ma senza correre</a:t>
            </a:r>
            <a:endParaRPr/>
          </a:p>
          <a:p>
            <a:pPr algn="just">
              <a:lnSpc>
                <a:spcPct val="100000"/>
              </a:lnSpc>
            </a:pPr>
            <a:r>
              <a:rPr b="1" lang="it-IT" sz="2000">
                <a:solidFill>
                  <a:srgbClr val="007d30"/>
                </a:solidFill>
                <a:latin typeface="Times New Roman"/>
                <a:ea typeface="Calibri"/>
              </a:rPr>
              <a:t>Verde </a:t>
            </a:r>
            <a:r>
              <a:rPr lang="it-IT" sz="2000">
                <a:solidFill>
                  <a:srgbClr val="000000"/>
                </a:solidFill>
                <a:latin typeface="Times New Roman"/>
                <a:ea typeface="Calibri"/>
              </a:rPr>
              <a:t>= Via libera </a:t>
            </a:r>
            <a:endParaRPr/>
          </a:p>
          <a:p>
            <a:pPr algn="r">
              <a:lnSpc>
                <a:spcPct val="100000"/>
              </a:lnSpc>
            </a:pPr>
            <a:r>
              <a:rPr lang="it-IT" sz="2000">
                <a:solidFill>
                  <a:srgbClr val="000000"/>
                </a:solidFill>
                <a:latin typeface="Times New Roman"/>
                <a:ea typeface="Calibri"/>
              </a:rPr>
              <a:t>22</a:t>
            </a:r>
            <a:endParaRPr/>
          </a:p>
        </p:txBody>
      </p:sp>
      <p:sp>
        <p:nvSpPr>
          <p:cNvPr id="239" name="CustomShape 3"/>
          <p:cNvSpPr/>
          <p:nvPr/>
        </p:nvSpPr>
        <p:spPr>
          <a:xfrm>
            <a:off x="2874240" y="57960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pic>
        <p:nvPicPr>
          <p:cNvPr id="240" name="Immagine 5" descr=""/>
          <p:cNvPicPr/>
          <p:nvPr/>
        </p:nvPicPr>
        <p:blipFill>
          <a:blip r:embed="rId2"/>
          <a:stretch>
            <a:fillRect/>
          </a:stretch>
        </p:blipFill>
        <p:spPr>
          <a:xfrm>
            <a:off x="531720" y="1147320"/>
            <a:ext cx="2999160" cy="4563000"/>
          </a:xfrm>
          <a:prstGeom prst="rect">
            <a:avLst/>
          </a:prstGeom>
          <a:ln w="9360">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TextShape 1"/>
          <p:cNvSpPr txBox="1"/>
          <p:nvPr/>
        </p:nvSpPr>
        <p:spPr>
          <a:xfrm>
            <a:off x="3793680" y="1173960"/>
            <a:ext cx="7111080" cy="4154040"/>
          </a:xfrm>
          <a:prstGeom prst="rect">
            <a:avLst/>
          </a:prstGeom>
        </p:spPr>
        <p:txBody>
          <a:bodyPr/>
          <a:p>
            <a:pPr>
              <a:lnSpc>
                <a:spcPct val="100000"/>
              </a:lnSpc>
            </a:pPr>
            <a:r>
              <a:rPr b="1" lang="it-IT" sz="2200">
                <a:solidFill>
                  <a:srgbClr val="000000"/>
                </a:solidFill>
                <a:latin typeface="Times New Roman"/>
              </a:rPr>
              <a:t>I SEGNALI MANUALI </a:t>
            </a:r>
            <a:endParaRPr/>
          </a:p>
          <a:p>
            <a:pPr>
              <a:lnSpc>
                <a:spcPct val="100000"/>
              </a:lnSpc>
            </a:pPr>
            <a:r>
              <a:rPr lang="it-IT" sz="2200">
                <a:solidFill>
                  <a:srgbClr val="000000"/>
                </a:solidFill>
                <a:latin typeface="Times New Roman"/>
              </a:rPr>
              <a:t>(le segnalazioni del vigile urbano)</a:t>
            </a:r>
            <a:endParaRPr/>
          </a:p>
          <a:p>
            <a:pPr>
              <a:lnSpc>
                <a:spcPct val="100000"/>
              </a:lnSpc>
            </a:pPr>
            <a:r>
              <a:rPr b="1" lang="it-IT" sz="2200">
                <a:solidFill>
                  <a:srgbClr val="000000"/>
                </a:solidFill>
                <a:latin typeface="Times New Roman"/>
              </a:rPr>
              <a:t>CHI E’ IL VIGILE URBANO? COSA FA?</a:t>
            </a:r>
            <a:endParaRPr/>
          </a:p>
          <a:p>
            <a:pPr>
              <a:lnSpc>
                <a:spcPct val="100000"/>
              </a:lnSpc>
            </a:pPr>
            <a:endParaRPr/>
          </a:p>
          <a:p>
            <a:pPr algn="just">
              <a:lnSpc>
                <a:spcPct val="100000"/>
              </a:lnSpc>
            </a:pPr>
            <a:r>
              <a:rPr lang="it-IT" sz="2200">
                <a:solidFill>
                  <a:srgbClr val="000000"/>
                </a:solidFill>
                <a:latin typeface="Times New Roman"/>
              </a:rPr>
              <a:t>Il vigile urbano, detto anche agente di polizia locale, è un dipendente pubblico con diversi compiti, ma il più conosciuto è il controllo del traffico urbano.</a:t>
            </a:r>
            <a:endParaRPr/>
          </a:p>
          <a:p>
            <a:pPr algn="just">
              <a:lnSpc>
                <a:spcPct val="100000"/>
              </a:lnSpc>
            </a:pPr>
            <a:r>
              <a:rPr lang="it-IT" sz="2200">
                <a:solidFill>
                  <a:srgbClr val="000000"/>
                </a:solidFill>
                <a:latin typeface="Times New Roman"/>
              </a:rPr>
              <a:t>Quando si ha bisogno d’aiuto – perché ci è persi o perché si ha necessità di qualche informazione –si può chiedere ai vigili urbani che sono sempre a disposizione.</a:t>
            </a:r>
            <a:endParaRPr/>
          </a:p>
          <a:p>
            <a:pPr algn="just">
              <a:lnSpc>
                <a:spcPct val="100000"/>
              </a:lnSpc>
            </a:pPr>
            <a:r>
              <a:rPr lang="it-IT" sz="2200">
                <a:solidFill>
                  <a:srgbClr val="000000"/>
                </a:solidFill>
                <a:latin typeface="Times New Roman"/>
              </a:rPr>
              <a:t>Bisogna ricordare che in caso di presenza di un vigile urbano le sue indicazioni prevalgono sulla segnaletica verticale, orizzontale e luminosa. </a:t>
            </a:r>
            <a:endParaRPr/>
          </a:p>
          <a:p>
            <a:pPr algn="just">
              <a:lnSpc>
                <a:spcPct val="100000"/>
              </a:lnSpc>
            </a:pPr>
            <a:endParaRPr/>
          </a:p>
          <a:p>
            <a:pPr algn="r">
              <a:lnSpc>
                <a:spcPct val="100000"/>
              </a:lnSpc>
            </a:pPr>
            <a:r>
              <a:rPr lang="it-IT" sz="2200">
                <a:solidFill>
                  <a:srgbClr val="000000"/>
                </a:solidFill>
                <a:latin typeface="Times New Roman"/>
              </a:rPr>
              <a:t>23</a:t>
            </a:r>
            <a:endParaRPr/>
          </a:p>
          <a:p>
            <a:pPr algn="r">
              <a:lnSpc>
                <a:spcPct val="100000"/>
              </a:lnSpc>
            </a:pPr>
            <a:endParaRPr/>
          </a:p>
          <a:p>
            <a:pPr>
              <a:lnSpc>
                <a:spcPct val="90000"/>
              </a:lnSpc>
            </a:pPr>
            <a:endParaRPr/>
          </a:p>
          <a:p>
            <a:pPr>
              <a:lnSpc>
                <a:spcPct val="90000"/>
              </a:lnSpc>
            </a:pPr>
            <a:endParaRPr/>
          </a:p>
          <a:p>
            <a:pPr>
              <a:lnSpc>
                <a:spcPct val="90000"/>
              </a:lnSpc>
            </a:pPr>
            <a:endParaRPr/>
          </a:p>
        </p:txBody>
      </p:sp>
      <p:sp>
        <p:nvSpPr>
          <p:cNvPr id="242" name="CustomShape 2"/>
          <p:cNvSpPr/>
          <p:nvPr/>
        </p:nvSpPr>
        <p:spPr>
          <a:xfrm>
            <a:off x="838080" y="365040"/>
            <a:ext cx="10515240" cy="315720"/>
          </a:xfrm>
          <a:prstGeom prst="rect">
            <a:avLst/>
          </a:prstGeom>
          <a:noFill/>
          <a:ln>
            <a:noFill/>
          </a:ln>
        </p:spPr>
        <p:txBody>
          <a:bodyPr anchor="ctr"/>
          <a:p>
            <a:pPr algn="ctr">
              <a:lnSpc>
                <a:spcPct val="100000"/>
              </a:lnSpc>
            </a:pPr>
            <a:r>
              <a:rPr lang="it-IT" sz="3000">
                <a:solidFill>
                  <a:srgbClr val="000000"/>
                </a:solidFill>
                <a:latin typeface="Times New Roman"/>
              </a:rPr>
              <a:t>Corso di Educazione stradale</a:t>
            </a:r>
            <a:endParaRPr/>
          </a:p>
        </p:txBody>
      </p:sp>
      <p:pic>
        <p:nvPicPr>
          <p:cNvPr id="243" name="Immagine 4" descr=""/>
          <p:cNvPicPr/>
          <p:nvPr/>
        </p:nvPicPr>
        <p:blipFill>
          <a:blip r:embed="rId1"/>
          <a:stretch>
            <a:fillRect/>
          </a:stretch>
        </p:blipFill>
        <p:spPr>
          <a:xfrm>
            <a:off x="666000" y="1173960"/>
            <a:ext cx="2820960" cy="4563000"/>
          </a:xfrm>
          <a:prstGeom prst="rect">
            <a:avLst/>
          </a:prstGeom>
          <a:ln w="9360">
            <a:noFill/>
          </a:ln>
        </p:spPr>
      </p:pic>
      <p:sp>
        <p:nvSpPr>
          <p:cNvPr id="244" name="CustomShape 3"/>
          <p:cNvSpPr/>
          <p:nvPr/>
        </p:nvSpPr>
        <p:spPr>
          <a:xfrm>
            <a:off x="3126960" y="60444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CustomShape 1"/>
          <p:cNvSpPr/>
          <p:nvPr/>
        </p:nvSpPr>
        <p:spPr>
          <a:xfrm>
            <a:off x="838080" y="365040"/>
            <a:ext cx="10515240" cy="315720"/>
          </a:xfrm>
          <a:prstGeom prst="rect">
            <a:avLst/>
          </a:prstGeom>
          <a:noFill/>
          <a:ln>
            <a:noFill/>
          </a:ln>
        </p:spPr>
        <p:txBody>
          <a:bodyPr anchor="ctr"/>
          <a:p>
            <a:pPr algn="ctr">
              <a:lnSpc>
                <a:spcPct val="100000"/>
              </a:lnSpc>
            </a:pPr>
            <a:r>
              <a:rPr lang="it-IT" sz="3000">
                <a:solidFill>
                  <a:srgbClr val="000000"/>
                </a:solidFill>
                <a:latin typeface="Times New Roman"/>
              </a:rPr>
              <a:t>Corso di Educazione stradale</a:t>
            </a:r>
            <a:endParaRPr/>
          </a:p>
        </p:txBody>
      </p:sp>
      <p:pic>
        <p:nvPicPr>
          <p:cNvPr id="246" name="Segnaposto contenuto 4" descr=""/>
          <p:cNvPicPr/>
          <p:nvPr/>
        </p:nvPicPr>
        <p:blipFill>
          <a:blip r:embed="rId1"/>
          <a:stretch>
            <a:fillRect/>
          </a:stretch>
        </p:blipFill>
        <p:spPr>
          <a:xfrm>
            <a:off x="462960" y="828720"/>
            <a:ext cx="2279880" cy="2218320"/>
          </a:xfrm>
          <a:prstGeom prst="rect">
            <a:avLst/>
          </a:prstGeom>
          <a:ln w="9360">
            <a:noFill/>
          </a:ln>
        </p:spPr>
      </p:pic>
      <p:sp>
        <p:nvSpPr>
          <p:cNvPr id="247" name="CustomShape 2"/>
          <p:cNvSpPr/>
          <p:nvPr/>
        </p:nvSpPr>
        <p:spPr>
          <a:xfrm>
            <a:off x="3044160" y="2007000"/>
            <a:ext cx="2558880" cy="723600"/>
          </a:xfrm>
          <a:prstGeom prst="rect">
            <a:avLst/>
          </a:prstGeom>
          <a:solidFill>
            <a:srgbClr val="ffffff"/>
          </a:solidFill>
          <a:ln w="9360">
            <a:solidFill>
              <a:srgbClr val="000000"/>
            </a:solidFill>
            <a:miter/>
          </a:ln>
        </p:spPr>
        <p:txBody>
          <a:bodyPr/>
          <a:p>
            <a:pPr algn="just">
              <a:lnSpc>
                <a:spcPct val="100000"/>
              </a:lnSpc>
            </a:pPr>
            <a:r>
              <a:rPr lang="it-IT" sz="1400">
                <a:solidFill>
                  <a:srgbClr val="000000"/>
                </a:solidFill>
                <a:latin typeface="Times New Roman"/>
              </a:rPr>
              <a:t>Quando ha un braccio alzato:</a:t>
            </a:r>
            <a:endParaRPr/>
          </a:p>
          <a:p>
            <a:pPr algn="just">
              <a:lnSpc>
                <a:spcPct val="100000"/>
              </a:lnSpc>
            </a:pPr>
            <a:r>
              <a:rPr b="1" lang="it-IT" sz="1400">
                <a:solidFill>
                  <a:srgbClr val="f8a900"/>
                </a:solidFill>
                <a:latin typeface="Times New Roman"/>
              </a:rPr>
              <a:t>Attenzione! </a:t>
            </a:r>
            <a:endParaRPr/>
          </a:p>
          <a:p>
            <a:pPr algn="just">
              <a:lnSpc>
                <a:spcPct val="100000"/>
              </a:lnSpc>
            </a:pPr>
            <a:r>
              <a:rPr lang="it-IT" sz="1400">
                <a:solidFill>
                  <a:srgbClr val="000000"/>
                </a:solidFill>
                <a:latin typeface="Times New Roman"/>
              </a:rPr>
              <a:t>Come il semaforo giallo</a:t>
            </a:r>
            <a:endParaRPr/>
          </a:p>
          <a:p>
            <a:pPr>
              <a:lnSpc>
                <a:spcPct val="100000"/>
              </a:lnSpc>
            </a:pPr>
            <a:endParaRPr/>
          </a:p>
        </p:txBody>
      </p:sp>
      <p:pic>
        <p:nvPicPr>
          <p:cNvPr id="248" name="Immagine 6" descr=""/>
          <p:cNvPicPr/>
          <p:nvPr/>
        </p:nvPicPr>
        <p:blipFill>
          <a:blip r:embed="rId2"/>
          <a:stretch>
            <a:fillRect/>
          </a:stretch>
        </p:blipFill>
        <p:spPr>
          <a:xfrm>
            <a:off x="462960" y="3810600"/>
            <a:ext cx="2279880" cy="1773720"/>
          </a:xfrm>
          <a:prstGeom prst="rect">
            <a:avLst/>
          </a:prstGeom>
          <a:ln w="9360">
            <a:noFill/>
          </a:ln>
        </p:spPr>
      </p:pic>
      <p:sp>
        <p:nvSpPr>
          <p:cNvPr id="249" name="CustomShape 3"/>
          <p:cNvSpPr/>
          <p:nvPr/>
        </p:nvSpPr>
        <p:spPr>
          <a:xfrm>
            <a:off x="3044160" y="4494600"/>
            <a:ext cx="2418840" cy="921960"/>
          </a:xfrm>
          <a:prstGeom prst="rect">
            <a:avLst/>
          </a:prstGeom>
          <a:solidFill>
            <a:srgbClr val="ffffff"/>
          </a:solidFill>
          <a:ln w="9360">
            <a:solidFill>
              <a:srgbClr val="000000"/>
            </a:solidFill>
            <a:miter/>
          </a:ln>
        </p:spPr>
        <p:txBody>
          <a:bodyPr/>
          <a:p>
            <a:pPr>
              <a:lnSpc>
                <a:spcPct val="100000"/>
              </a:lnSpc>
            </a:pPr>
            <a:r>
              <a:rPr lang="it-IT" sz="1400">
                <a:solidFill>
                  <a:srgbClr val="000000"/>
                </a:solidFill>
                <a:latin typeface="Times New Roman"/>
              </a:rPr>
              <a:t>Quando ha le braccia aperte di fronte a noi: </a:t>
            </a:r>
            <a:endParaRPr/>
          </a:p>
          <a:p>
            <a:pPr>
              <a:lnSpc>
                <a:spcPct val="100000"/>
              </a:lnSpc>
            </a:pPr>
            <a:r>
              <a:rPr b="1" lang="it-IT" sz="1400">
                <a:solidFill>
                  <a:srgbClr val="d20019"/>
                </a:solidFill>
                <a:latin typeface="Times New Roman"/>
              </a:rPr>
              <a:t>Fermi </a:t>
            </a:r>
            <a:endParaRPr/>
          </a:p>
          <a:p>
            <a:pPr>
              <a:lnSpc>
                <a:spcPct val="100000"/>
              </a:lnSpc>
            </a:pPr>
            <a:r>
              <a:rPr lang="it-IT" sz="1400">
                <a:solidFill>
                  <a:srgbClr val="000000"/>
                </a:solidFill>
                <a:latin typeface="Times New Roman"/>
              </a:rPr>
              <a:t>Come il semaforo rosso</a:t>
            </a:r>
            <a:endParaRPr/>
          </a:p>
        </p:txBody>
      </p:sp>
      <p:pic>
        <p:nvPicPr>
          <p:cNvPr id="250" name="Immagine 8" descr=""/>
          <p:cNvPicPr/>
          <p:nvPr/>
        </p:nvPicPr>
        <p:blipFill>
          <a:blip r:embed="rId3"/>
          <a:stretch>
            <a:fillRect/>
          </a:stretch>
        </p:blipFill>
        <p:spPr>
          <a:xfrm>
            <a:off x="5716800" y="828720"/>
            <a:ext cx="2768760" cy="2800800"/>
          </a:xfrm>
          <a:prstGeom prst="rect">
            <a:avLst/>
          </a:prstGeom>
          <a:ln w="9360">
            <a:noFill/>
          </a:ln>
        </p:spPr>
      </p:pic>
      <p:pic>
        <p:nvPicPr>
          <p:cNvPr id="251" name="Immagine 9" descr=""/>
          <p:cNvPicPr/>
          <p:nvPr/>
        </p:nvPicPr>
        <p:blipFill>
          <a:blip r:embed="rId4"/>
          <a:stretch>
            <a:fillRect/>
          </a:stretch>
        </p:blipFill>
        <p:spPr>
          <a:xfrm>
            <a:off x="6095880" y="3810600"/>
            <a:ext cx="2279880" cy="2218320"/>
          </a:xfrm>
          <a:prstGeom prst="rect">
            <a:avLst/>
          </a:prstGeom>
          <a:ln w="9360">
            <a:noFill/>
          </a:ln>
        </p:spPr>
      </p:pic>
      <p:sp>
        <p:nvSpPr>
          <p:cNvPr id="252" name="CustomShape 4"/>
          <p:cNvSpPr/>
          <p:nvPr/>
        </p:nvSpPr>
        <p:spPr>
          <a:xfrm>
            <a:off x="8485920" y="1774440"/>
            <a:ext cx="2768760" cy="942480"/>
          </a:xfrm>
          <a:prstGeom prst="rect">
            <a:avLst/>
          </a:prstGeom>
          <a:solidFill>
            <a:srgbClr val="ffffff"/>
          </a:solidFill>
          <a:ln w="9360">
            <a:solidFill>
              <a:srgbClr val="000000"/>
            </a:solidFill>
            <a:miter/>
          </a:ln>
        </p:spPr>
        <p:txBody>
          <a:bodyPr/>
          <a:p>
            <a:pPr algn="just">
              <a:lnSpc>
                <a:spcPct val="100000"/>
              </a:lnSpc>
            </a:pPr>
            <a:r>
              <a:rPr lang="it-IT" sz="1400">
                <a:solidFill>
                  <a:srgbClr val="000000"/>
                </a:solidFill>
                <a:latin typeface="Times New Roman"/>
              </a:rPr>
              <a:t>Quando ha le braccia aperte nella nostra direzione: </a:t>
            </a:r>
            <a:endParaRPr/>
          </a:p>
          <a:p>
            <a:pPr algn="just">
              <a:lnSpc>
                <a:spcPct val="100000"/>
              </a:lnSpc>
            </a:pPr>
            <a:r>
              <a:rPr b="1" lang="it-IT" sz="1400">
                <a:solidFill>
                  <a:srgbClr val="007d30"/>
                </a:solidFill>
                <a:latin typeface="Times New Roman"/>
              </a:rPr>
              <a:t>Via libera </a:t>
            </a:r>
            <a:endParaRPr/>
          </a:p>
          <a:p>
            <a:pPr algn="just">
              <a:lnSpc>
                <a:spcPct val="100000"/>
              </a:lnSpc>
            </a:pPr>
            <a:r>
              <a:rPr lang="it-IT" sz="1400">
                <a:solidFill>
                  <a:srgbClr val="000000"/>
                </a:solidFill>
                <a:latin typeface="Times New Roman"/>
              </a:rPr>
              <a:t>Come il semaforo verde</a:t>
            </a:r>
            <a:endParaRPr/>
          </a:p>
          <a:p>
            <a:pPr>
              <a:lnSpc>
                <a:spcPct val="100000"/>
              </a:lnSpc>
            </a:pPr>
            <a:endParaRPr/>
          </a:p>
        </p:txBody>
      </p:sp>
      <p:sp>
        <p:nvSpPr>
          <p:cNvPr id="253" name="CustomShape 5"/>
          <p:cNvSpPr/>
          <p:nvPr/>
        </p:nvSpPr>
        <p:spPr>
          <a:xfrm>
            <a:off x="8566920" y="3810600"/>
            <a:ext cx="2687760" cy="2034720"/>
          </a:xfrm>
          <a:prstGeom prst="rect">
            <a:avLst/>
          </a:prstGeom>
          <a:solidFill>
            <a:srgbClr val="ffffff"/>
          </a:solidFill>
          <a:ln w="9360">
            <a:solidFill>
              <a:srgbClr val="000000"/>
            </a:solidFill>
            <a:miter/>
          </a:ln>
        </p:spPr>
        <p:txBody>
          <a:bodyPr/>
          <a:p>
            <a:pPr algn="just">
              <a:lnSpc>
                <a:spcPct val="100000"/>
              </a:lnSpc>
            </a:pPr>
            <a:r>
              <a:rPr lang="it-IT" sz="1400">
                <a:solidFill>
                  <a:srgbClr val="000000"/>
                </a:solidFill>
                <a:latin typeface="Times New Roman"/>
              </a:rPr>
              <a:t>Quando ha le braccia distese orizzontalmente, perpendicolari tra loro e con il braccio destro in avanti:</a:t>
            </a:r>
            <a:endParaRPr/>
          </a:p>
          <a:p>
            <a:pPr algn="just">
              <a:lnSpc>
                <a:spcPct val="100000"/>
              </a:lnSpc>
            </a:pPr>
            <a:r>
              <a:rPr b="1" lang="it-IT" sz="1400">
                <a:solidFill>
                  <a:srgbClr val="007d30"/>
                </a:solidFill>
                <a:latin typeface="Times New Roman"/>
              </a:rPr>
              <a:t>*via libera </a:t>
            </a:r>
            <a:r>
              <a:rPr lang="it-IT" sz="1400">
                <a:solidFill>
                  <a:srgbClr val="000000"/>
                </a:solidFill>
                <a:latin typeface="Times New Roman"/>
              </a:rPr>
              <a:t>per chi proviene alla sinistra del vigile </a:t>
            </a:r>
            <a:endParaRPr/>
          </a:p>
          <a:p>
            <a:pPr algn="just">
              <a:lnSpc>
                <a:spcPct val="100000"/>
              </a:lnSpc>
            </a:pPr>
            <a:r>
              <a:rPr b="1" lang="it-IT" sz="1400">
                <a:solidFill>
                  <a:srgbClr val="d20019"/>
                </a:solidFill>
                <a:latin typeface="Times New Roman"/>
              </a:rPr>
              <a:t>*fermi</a:t>
            </a:r>
            <a:r>
              <a:rPr lang="it-IT" sz="1400">
                <a:solidFill>
                  <a:srgbClr val="000000"/>
                </a:solidFill>
                <a:latin typeface="Times New Roman"/>
              </a:rPr>
              <a:t> per chi proviene da tutte le altre direzioni </a:t>
            </a:r>
            <a:r>
              <a:rPr lang="it-IT" sz="1400">
                <a:solidFill>
                  <a:srgbClr val="222222"/>
                </a:solidFill>
                <a:latin typeface="Times New Roman"/>
              </a:rPr>
              <a:t>(destra, di fronte e di spalle) </a:t>
            </a:r>
            <a:endParaRPr/>
          </a:p>
          <a:p>
            <a:pPr>
              <a:lnSpc>
                <a:spcPct val="100000"/>
              </a:lnSpc>
            </a:pPr>
            <a:endParaRPr/>
          </a:p>
        </p:txBody>
      </p:sp>
      <p:sp>
        <p:nvSpPr>
          <p:cNvPr id="254" name="CustomShape 6"/>
          <p:cNvSpPr/>
          <p:nvPr/>
        </p:nvSpPr>
        <p:spPr>
          <a:xfrm>
            <a:off x="11255040" y="5894280"/>
            <a:ext cx="697680" cy="708480"/>
          </a:xfrm>
          <a:prstGeom prst="rect">
            <a:avLst/>
          </a:prstGeom>
          <a:noFill/>
          <a:ln w="12600">
            <a:noFill/>
          </a:ln>
        </p:spPr>
        <p:txBody>
          <a:bodyPr lIns="90000" rIns="90000" tIns="45000" bIns="45000" anchor="ctr"/>
          <a:p>
            <a:pPr algn="ctr">
              <a:lnSpc>
                <a:spcPct val="100000"/>
              </a:lnSpc>
            </a:pPr>
            <a:r>
              <a:rPr lang="it-IT" sz="2000">
                <a:solidFill>
                  <a:srgbClr val="000000"/>
                </a:solidFill>
                <a:latin typeface="Times New Roman"/>
              </a:rPr>
              <a:t>24</a:t>
            </a:r>
            <a:endParaRPr/>
          </a:p>
        </p:txBody>
      </p:sp>
      <p:sp>
        <p:nvSpPr>
          <p:cNvPr id="255" name="CustomShape 7"/>
          <p:cNvSpPr/>
          <p:nvPr/>
        </p:nvSpPr>
        <p:spPr>
          <a:xfrm>
            <a:off x="3044160" y="58140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pic>
        <p:nvPicPr>
          <p:cNvPr id="256" name="Immagine 14" descr=""/>
          <p:cNvPicPr/>
          <p:nvPr/>
        </p:nvPicPr>
        <p:blipFill>
          <a:blip r:embed="rId5"/>
          <a:stretch>
            <a:fillRect/>
          </a:stretch>
        </p:blipFill>
        <p:spPr>
          <a:xfrm>
            <a:off x="10976040" y="16920"/>
            <a:ext cx="1215720" cy="1683720"/>
          </a:xfrm>
          <a:prstGeom prst="rect">
            <a:avLst/>
          </a:prstGeom>
          <a:ln w="9360">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57" name="Segnaposto contenuto 3" descr=""/>
          <p:cNvPicPr/>
          <p:nvPr/>
        </p:nvPicPr>
        <p:blipFill>
          <a:blip r:embed="rId1"/>
          <a:stretch>
            <a:fillRect/>
          </a:stretch>
        </p:blipFill>
        <p:spPr>
          <a:xfrm>
            <a:off x="8670240" y="2970720"/>
            <a:ext cx="2031120" cy="2676240"/>
          </a:xfrm>
          <a:prstGeom prst="rect">
            <a:avLst/>
          </a:prstGeom>
          <a:ln w="9360">
            <a:noFill/>
          </a:ln>
        </p:spPr>
      </p:pic>
      <p:sp>
        <p:nvSpPr>
          <p:cNvPr id="258" name="CustomShape 1"/>
          <p:cNvSpPr/>
          <p:nvPr/>
        </p:nvSpPr>
        <p:spPr>
          <a:xfrm>
            <a:off x="930960" y="1067040"/>
            <a:ext cx="10515240" cy="256680"/>
          </a:xfrm>
          <a:prstGeom prst="rect">
            <a:avLst/>
          </a:prstGeom>
          <a:noFill/>
          <a:ln>
            <a:noFill/>
          </a:ln>
        </p:spPr>
        <p:txBody>
          <a:bodyPr anchor="ctr"/>
          <a:p>
            <a:pPr algn="ctr">
              <a:lnSpc>
                <a:spcPct val="100000"/>
              </a:lnSpc>
            </a:pPr>
            <a:r>
              <a:rPr lang="it-IT" sz="2000">
                <a:solidFill>
                  <a:srgbClr val="000000"/>
                </a:solidFill>
                <a:latin typeface="Times New Roman"/>
              </a:rPr>
              <a:t>IL FISCHIETTO DEL VIGILE URBANO </a:t>
            </a:r>
            <a:endParaRPr/>
          </a:p>
        </p:txBody>
      </p:sp>
      <p:sp>
        <p:nvSpPr>
          <p:cNvPr id="259" name="CustomShape 2"/>
          <p:cNvSpPr/>
          <p:nvPr/>
        </p:nvSpPr>
        <p:spPr>
          <a:xfrm>
            <a:off x="838080" y="365040"/>
            <a:ext cx="10515240" cy="315720"/>
          </a:xfrm>
          <a:prstGeom prst="rect">
            <a:avLst/>
          </a:prstGeom>
          <a:noFill/>
          <a:ln>
            <a:noFill/>
          </a:ln>
        </p:spPr>
        <p:txBody>
          <a:bodyPr anchor="ctr"/>
          <a:p>
            <a:pPr algn="ctr">
              <a:lnSpc>
                <a:spcPct val="100000"/>
              </a:lnSpc>
            </a:pPr>
            <a:r>
              <a:rPr lang="it-IT" sz="3000">
                <a:solidFill>
                  <a:srgbClr val="000000"/>
                </a:solidFill>
                <a:latin typeface="Times New Roman"/>
              </a:rPr>
              <a:t>Corso di Educazione stradale</a:t>
            </a:r>
            <a:endParaRPr/>
          </a:p>
        </p:txBody>
      </p:sp>
      <p:pic>
        <p:nvPicPr>
          <p:cNvPr id="260" name="Picture 2" descr=""/>
          <p:cNvPicPr/>
          <p:nvPr/>
        </p:nvPicPr>
        <p:blipFill>
          <a:blip r:embed="rId2"/>
          <a:stretch>
            <a:fillRect/>
          </a:stretch>
        </p:blipFill>
        <p:spPr>
          <a:xfrm>
            <a:off x="8840520" y="623880"/>
            <a:ext cx="1860840" cy="1892880"/>
          </a:xfrm>
          <a:prstGeom prst="rect">
            <a:avLst/>
          </a:prstGeom>
          <a:ln>
            <a:noFill/>
          </a:ln>
        </p:spPr>
      </p:pic>
      <p:sp>
        <p:nvSpPr>
          <p:cNvPr id="261" name="CustomShape 3"/>
          <p:cNvSpPr/>
          <p:nvPr/>
        </p:nvSpPr>
        <p:spPr>
          <a:xfrm>
            <a:off x="3933720" y="2315520"/>
            <a:ext cx="4323960" cy="2453760"/>
          </a:xfrm>
          <a:prstGeom prst="rect">
            <a:avLst/>
          </a:prstGeom>
          <a:solidFill>
            <a:srgbClr val="ffffff"/>
          </a:solidFill>
          <a:ln w="9360">
            <a:solidFill>
              <a:srgbClr val="000000"/>
            </a:solidFill>
            <a:miter/>
          </a:ln>
        </p:spPr>
        <p:txBody>
          <a:bodyPr/>
          <a:p>
            <a:pPr algn="just">
              <a:lnSpc>
                <a:spcPct val="100000"/>
              </a:lnSpc>
            </a:pPr>
            <a:r>
              <a:rPr lang="it-IT" sz="2000">
                <a:solidFill>
                  <a:srgbClr val="222222"/>
                </a:solidFill>
                <a:latin typeface="Times New Roman"/>
              </a:rPr>
              <a:t>Il vigile urbano può anche usare un fischietto per regolare il traffico, emettendo dei </a:t>
            </a:r>
            <a:r>
              <a:rPr b="1" lang="it-IT" sz="2000">
                <a:solidFill>
                  <a:srgbClr val="222222"/>
                </a:solidFill>
                <a:latin typeface="Times New Roman"/>
              </a:rPr>
              <a:t>Segnali Sonori</a:t>
            </a:r>
            <a:r>
              <a:rPr lang="it-IT" sz="2000">
                <a:solidFill>
                  <a:srgbClr val="222222"/>
                </a:solidFill>
                <a:latin typeface="Times New Roman"/>
              </a:rPr>
              <a:t>.</a:t>
            </a:r>
            <a:endParaRPr/>
          </a:p>
          <a:p>
            <a:pPr algn="just">
              <a:lnSpc>
                <a:spcPct val="100000"/>
              </a:lnSpc>
            </a:pPr>
            <a:r>
              <a:rPr lang="it-IT" sz="2000">
                <a:solidFill>
                  <a:srgbClr val="222222"/>
                </a:solidFill>
                <a:latin typeface="Times New Roman"/>
              </a:rPr>
              <a:t>Un suono prolungato equivale al semaforo rosso (</a:t>
            </a:r>
            <a:r>
              <a:rPr b="1" lang="it-IT" sz="2000">
                <a:solidFill>
                  <a:srgbClr val="d20019"/>
                </a:solidFill>
                <a:latin typeface="Times New Roman"/>
              </a:rPr>
              <a:t>Fermi</a:t>
            </a:r>
            <a:r>
              <a:rPr lang="it-IT" sz="2000">
                <a:solidFill>
                  <a:srgbClr val="222222"/>
                </a:solidFill>
                <a:latin typeface="Times New Roman"/>
              </a:rPr>
              <a:t>).</a:t>
            </a:r>
            <a:endParaRPr/>
          </a:p>
          <a:p>
            <a:pPr algn="just">
              <a:lnSpc>
                <a:spcPct val="100000"/>
              </a:lnSpc>
            </a:pPr>
            <a:r>
              <a:rPr lang="it-IT" sz="2000">
                <a:solidFill>
                  <a:srgbClr val="222222"/>
                </a:solidFill>
                <a:latin typeface="Times New Roman"/>
              </a:rPr>
              <a:t>Due suoni brevi equivalgono al semaforo verde (</a:t>
            </a:r>
            <a:r>
              <a:rPr b="1" lang="it-IT" sz="2000">
                <a:solidFill>
                  <a:srgbClr val="007d30"/>
                </a:solidFill>
                <a:latin typeface="Times New Roman"/>
              </a:rPr>
              <a:t>Via libera</a:t>
            </a:r>
            <a:r>
              <a:rPr lang="it-IT" sz="2000">
                <a:solidFill>
                  <a:srgbClr val="222222"/>
                </a:solidFill>
                <a:latin typeface="Times New Roman"/>
              </a:rPr>
              <a:t>).</a:t>
            </a:r>
            <a:endParaRPr/>
          </a:p>
          <a:p>
            <a:pPr algn="just">
              <a:lnSpc>
                <a:spcPct val="100000"/>
              </a:lnSpc>
            </a:pPr>
            <a:endParaRPr/>
          </a:p>
          <a:p>
            <a:pPr>
              <a:lnSpc>
                <a:spcPct val="100000"/>
              </a:lnSpc>
            </a:pPr>
            <a:endParaRPr/>
          </a:p>
        </p:txBody>
      </p:sp>
      <p:sp>
        <p:nvSpPr>
          <p:cNvPr id="262" name="CustomShape 4"/>
          <p:cNvSpPr/>
          <p:nvPr/>
        </p:nvSpPr>
        <p:spPr>
          <a:xfrm>
            <a:off x="11353680" y="6006600"/>
            <a:ext cx="697680" cy="708480"/>
          </a:xfrm>
          <a:prstGeom prst="rect">
            <a:avLst/>
          </a:prstGeom>
          <a:noFill/>
          <a:ln w="12600">
            <a:noFill/>
          </a:ln>
        </p:spPr>
        <p:txBody>
          <a:bodyPr lIns="90000" rIns="90000" tIns="45000" bIns="45000" anchor="ctr"/>
          <a:p>
            <a:pPr algn="ctr">
              <a:lnSpc>
                <a:spcPct val="100000"/>
              </a:lnSpc>
            </a:pPr>
            <a:r>
              <a:rPr lang="it-IT" sz="2000">
                <a:solidFill>
                  <a:srgbClr val="000000"/>
                </a:solidFill>
                <a:latin typeface="Times New Roman"/>
              </a:rPr>
              <a:t>25</a:t>
            </a:r>
            <a:endParaRPr/>
          </a:p>
        </p:txBody>
      </p:sp>
      <p:sp>
        <p:nvSpPr>
          <p:cNvPr id="263" name="CustomShape 5"/>
          <p:cNvSpPr/>
          <p:nvPr/>
        </p:nvSpPr>
        <p:spPr>
          <a:xfrm>
            <a:off x="3048120" y="57348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pic>
        <p:nvPicPr>
          <p:cNvPr id="264" name="Immagine 11" descr=""/>
          <p:cNvPicPr/>
          <p:nvPr/>
        </p:nvPicPr>
        <p:blipFill>
          <a:blip r:embed="rId3"/>
          <a:stretch>
            <a:fillRect/>
          </a:stretch>
        </p:blipFill>
        <p:spPr>
          <a:xfrm>
            <a:off x="624240" y="966600"/>
            <a:ext cx="2999160" cy="4563000"/>
          </a:xfrm>
          <a:prstGeom prst="rect">
            <a:avLst/>
          </a:prstGeom>
          <a:ln w="9360">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TextShape 1"/>
          <p:cNvSpPr txBox="1"/>
          <p:nvPr/>
        </p:nvSpPr>
        <p:spPr>
          <a:xfrm>
            <a:off x="838080" y="185040"/>
            <a:ext cx="10515240" cy="62712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92" name="TextShape 2"/>
          <p:cNvSpPr txBox="1"/>
          <p:nvPr/>
        </p:nvSpPr>
        <p:spPr>
          <a:xfrm>
            <a:off x="3792960" y="1336680"/>
            <a:ext cx="7461720" cy="5120280"/>
          </a:xfrm>
          <a:prstGeom prst="rect">
            <a:avLst/>
          </a:prstGeom>
        </p:spPr>
        <p:txBody>
          <a:bodyPr/>
          <a:p>
            <a:pPr algn="ctr">
              <a:lnSpc>
                <a:spcPct val="100000"/>
              </a:lnSpc>
            </a:pPr>
            <a:r>
              <a:rPr b="1" lang="it-IT" sz="3200">
                <a:solidFill>
                  <a:srgbClr val="000000"/>
                </a:solidFill>
                <a:latin typeface="Times New Roman"/>
              </a:rPr>
              <a:t>IL CODICE DELLA STRADA</a:t>
            </a:r>
            <a:endParaRPr/>
          </a:p>
          <a:p>
            <a:pPr algn="just">
              <a:lnSpc>
                <a:spcPct val="100000"/>
              </a:lnSpc>
            </a:pPr>
            <a:r>
              <a:rPr lang="it-IT" sz="3200">
                <a:solidFill>
                  <a:srgbClr val="000000"/>
                </a:solidFill>
                <a:latin typeface="Times New Roman"/>
              </a:rPr>
              <a:t>Il Codice della Strada è un insieme di regole predisposte da un’autorità (il Governo italiano) che spingono le persone a usare un unico comportamento - </a:t>
            </a:r>
            <a:r>
              <a:rPr b="1" lang="it-IT" sz="3200">
                <a:solidFill>
                  <a:srgbClr val="000000"/>
                </a:solidFill>
                <a:latin typeface="Times New Roman"/>
              </a:rPr>
              <a:t>prudente e rispettoso delle prescrizioni imposte dalla segnaletica stradale - </a:t>
            </a:r>
            <a:r>
              <a:rPr lang="it-IT" sz="3200">
                <a:solidFill>
                  <a:srgbClr val="000000"/>
                </a:solidFill>
                <a:latin typeface="Times New Roman"/>
              </a:rPr>
              <a:t>di fronte ad una determinata situazione in cui ci si può trovare quando si circola sulla strada, allo scopo di </a:t>
            </a:r>
            <a:r>
              <a:rPr b="1" lang="it-IT" sz="3200">
                <a:solidFill>
                  <a:srgbClr val="000000"/>
                </a:solidFill>
                <a:latin typeface="Times New Roman"/>
              </a:rPr>
              <a:t>assicurare</a:t>
            </a:r>
            <a:r>
              <a:rPr lang="it-IT" sz="3200">
                <a:solidFill>
                  <a:srgbClr val="000000"/>
                </a:solidFill>
                <a:latin typeface="Times New Roman"/>
              </a:rPr>
              <a:t> che la circolazione sia sicura per tutti (pedoni, veicoli e animali) e di </a:t>
            </a:r>
            <a:r>
              <a:rPr b="1" lang="it-IT" sz="3200">
                <a:solidFill>
                  <a:srgbClr val="000000"/>
                </a:solidFill>
                <a:latin typeface="Times New Roman"/>
              </a:rPr>
              <a:t>evitare</a:t>
            </a:r>
            <a:r>
              <a:rPr lang="it-IT" sz="3200">
                <a:solidFill>
                  <a:srgbClr val="000000"/>
                </a:solidFill>
                <a:latin typeface="Times New Roman"/>
              </a:rPr>
              <a:t> che si creino situazioni pericolose.</a:t>
            </a:r>
            <a:endParaRPr/>
          </a:p>
          <a:p>
            <a:pPr algn="just">
              <a:lnSpc>
                <a:spcPct val="100000"/>
              </a:lnSpc>
            </a:pPr>
            <a:r>
              <a:rPr lang="it-IT" sz="3200">
                <a:solidFill>
                  <a:srgbClr val="000000"/>
                </a:solidFill>
                <a:latin typeface="Times New Roman"/>
              </a:rPr>
              <a:t>Ma non si può rispettare una cosa che non si conosce, dunque eccoci allo scopo di questo corso di educazione stradale.</a:t>
            </a:r>
            <a:endParaRPr/>
          </a:p>
          <a:p>
            <a:pPr algn="just">
              <a:lnSpc>
                <a:spcPct val="100000"/>
              </a:lnSpc>
            </a:pPr>
            <a:r>
              <a:rPr lang="it-IT" sz="3200">
                <a:solidFill>
                  <a:srgbClr val="000000"/>
                </a:solidFill>
                <a:latin typeface="Times New Roman"/>
              </a:rPr>
              <a:t>L'educazione stradale è un percorso di conoscenza che deve portarci all’uso corretto della strada attraverso:</a:t>
            </a:r>
            <a:endParaRPr/>
          </a:p>
          <a:p>
            <a:pPr algn="just">
              <a:lnSpc>
                <a:spcPct val="100000"/>
              </a:lnSpc>
            </a:pPr>
            <a:r>
              <a:rPr lang="it-IT" sz="3200">
                <a:solidFill>
                  <a:srgbClr val="000000"/>
                </a:solidFill>
                <a:latin typeface="Times New Roman"/>
              </a:rPr>
              <a:t>*La conoscenza delle regole del Codice della Strada (quali sono le regole del Codice della Strada);</a:t>
            </a:r>
            <a:endParaRPr/>
          </a:p>
          <a:p>
            <a:pPr algn="just">
              <a:lnSpc>
                <a:spcPct val="100000"/>
              </a:lnSpc>
            </a:pPr>
            <a:r>
              <a:rPr lang="it-IT" sz="3200">
                <a:solidFill>
                  <a:srgbClr val="000000"/>
                </a:solidFill>
                <a:latin typeface="Times New Roman"/>
              </a:rPr>
              <a:t>*La condivisione delle regole del Codice della Strada (essere convinti della validità delle regole contenute nel Codice della Strada);</a:t>
            </a:r>
            <a:endParaRPr/>
          </a:p>
          <a:p>
            <a:pPr algn="just">
              <a:lnSpc>
                <a:spcPct val="100000"/>
              </a:lnSpc>
            </a:pPr>
            <a:r>
              <a:rPr lang="it-IT" sz="3200">
                <a:solidFill>
                  <a:srgbClr val="000000"/>
                </a:solidFill>
                <a:latin typeface="Times New Roman"/>
              </a:rPr>
              <a:t>*Il rispetto delle regole contenute del Codice della Strada (adottare in una data situazione il comportamento indicato nel codice della Strada). </a:t>
            </a:r>
            <a:r>
              <a:rPr lang="it-IT" sz="3200">
                <a:solidFill>
                  <a:srgbClr val="000000"/>
                </a:solidFill>
                <a:latin typeface="Times New Roman"/>
              </a:rPr>
              <a:t>	</a:t>
            </a:r>
            <a:r>
              <a:rPr lang="it-IT" sz="3200">
                <a:solidFill>
                  <a:srgbClr val="000000"/>
                </a:solidFill>
                <a:latin typeface="Times New Roman"/>
              </a:rPr>
              <a:t>	</a:t>
            </a:r>
            <a:r>
              <a:rPr lang="it-IT" sz="3200">
                <a:solidFill>
                  <a:srgbClr val="000000"/>
                </a:solidFill>
                <a:latin typeface="Times New Roman"/>
              </a:rPr>
              <a:t>	</a:t>
            </a:r>
            <a:r>
              <a:rPr lang="it-IT" sz="3200">
                <a:solidFill>
                  <a:srgbClr val="000000"/>
                </a:solidFill>
                <a:latin typeface="Times New Roman"/>
              </a:rPr>
              <a:t>	</a:t>
            </a:r>
            <a:r>
              <a:rPr lang="it-IT" sz="3200">
                <a:solidFill>
                  <a:srgbClr val="000000"/>
                </a:solidFill>
                <a:latin typeface="Times New Roman"/>
              </a:rPr>
              <a:t>	</a:t>
            </a:r>
            <a:r>
              <a:rPr lang="it-IT" sz="3200">
                <a:solidFill>
                  <a:srgbClr val="000000"/>
                </a:solidFill>
                <a:latin typeface="Times New Roman"/>
              </a:rPr>
              <a:t>	</a:t>
            </a:r>
            <a:r>
              <a:rPr lang="it-IT" sz="3200">
                <a:solidFill>
                  <a:srgbClr val="000000"/>
                </a:solidFill>
                <a:latin typeface="Times New Roman"/>
              </a:rPr>
              <a:t>	</a:t>
            </a:r>
            <a:r>
              <a:rPr lang="it-IT" sz="3200">
                <a:solidFill>
                  <a:srgbClr val="000000"/>
                </a:solidFill>
                <a:latin typeface="Times New Roman"/>
              </a:rPr>
              <a:t>           3</a:t>
            </a:r>
            <a:endParaRPr/>
          </a:p>
          <a:p>
            <a:pPr algn="just">
              <a:lnSpc>
                <a:spcPct val="100000"/>
              </a:lnSpc>
            </a:pPr>
            <a:endParaRPr/>
          </a:p>
          <a:p>
            <a:pPr algn="r">
              <a:lnSpc>
                <a:spcPct val="100000"/>
              </a:lnSpc>
            </a:pPr>
            <a:endParaRPr/>
          </a:p>
          <a:p>
            <a:pPr>
              <a:lnSpc>
                <a:spcPct val="90000"/>
              </a:lnSpc>
            </a:pPr>
            <a:endParaRPr/>
          </a:p>
        </p:txBody>
      </p:sp>
      <p:pic>
        <p:nvPicPr>
          <p:cNvPr id="93" name="Immagine 3" descr=""/>
          <p:cNvPicPr/>
          <p:nvPr/>
        </p:nvPicPr>
        <p:blipFill>
          <a:blip r:embed="rId1"/>
          <a:stretch>
            <a:fillRect/>
          </a:stretch>
        </p:blipFill>
        <p:spPr>
          <a:xfrm>
            <a:off x="543960" y="1147320"/>
            <a:ext cx="3248640" cy="4563000"/>
          </a:xfrm>
          <a:prstGeom prst="rect">
            <a:avLst/>
          </a:prstGeom>
          <a:ln w="9360">
            <a:noFill/>
          </a:ln>
        </p:spPr>
      </p:pic>
      <p:sp>
        <p:nvSpPr>
          <p:cNvPr id="94" name="CustomShape 3"/>
          <p:cNvSpPr/>
          <p:nvPr/>
        </p:nvSpPr>
        <p:spPr>
          <a:xfrm>
            <a:off x="3048120" y="59580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5" name="TextShape 1"/>
          <p:cNvSpPr txBox="1"/>
          <p:nvPr/>
        </p:nvSpPr>
        <p:spPr>
          <a:xfrm>
            <a:off x="838080" y="365040"/>
            <a:ext cx="10515240" cy="31572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96" name="TextShape 2"/>
          <p:cNvSpPr txBox="1"/>
          <p:nvPr/>
        </p:nvSpPr>
        <p:spPr>
          <a:xfrm>
            <a:off x="451440" y="1345680"/>
            <a:ext cx="10901880" cy="5032080"/>
          </a:xfrm>
          <a:prstGeom prst="rect">
            <a:avLst/>
          </a:prstGeom>
        </p:spPr>
        <p:txBody>
          <a:bodyPr/>
          <a:p>
            <a:pPr algn="ctr">
              <a:lnSpc>
                <a:spcPct val="100000"/>
              </a:lnSpc>
            </a:pPr>
            <a:r>
              <a:rPr b="1" lang="it-IT" sz="7600">
                <a:solidFill>
                  <a:srgbClr val="000000"/>
                </a:solidFill>
                <a:latin typeface="Times New Roman"/>
              </a:rPr>
              <a:t>PRINCIPALI DEFINIZIONI </a:t>
            </a:r>
            <a:endParaRPr/>
          </a:p>
          <a:p>
            <a:pPr algn="just">
              <a:lnSpc>
                <a:spcPct val="100000"/>
              </a:lnSpc>
            </a:pPr>
            <a:r>
              <a:rPr b="1" lang="it-IT" sz="7200">
                <a:solidFill>
                  <a:srgbClr val="000000"/>
                </a:solidFill>
                <a:latin typeface="Times New Roman"/>
              </a:rPr>
              <a:t>STRADA</a:t>
            </a:r>
            <a:r>
              <a:rPr lang="it-IT" sz="7200">
                <a:solidFill>
                  <a:srgbClr val="000000"/>
                </a:solidFill>
                <a:latin typeface="Times New Roman"/>
              </a:rPr>
              <a:t>: è lo spazio destinato alla circolazione di pedoni, veicoli e animali.</a:t>
            </a:r>
            <a:endParaRPr/>
          </a:p>
          <a:p>
            <a:pPr algn="just">
              <a:lnSpc>
                <a:spcPct val="100000"/>
              </a:lnSpc>
            </a:pPr>
            <a:r>
              <a:rPr lang="it-IT" sz="7200">
                <a:solidFill>
                  <a:srgbClr val="000000"/>
                </a:solidFill>
                <a:latin typeface="Times New Roman"/>
              </a:rPr>
              <a:t>La strada è composta da diverse parti, vediamo le principali:</a:t>
            </a:r>
            <a:endParaRPr/>
          </a:p>
          <a:p>
            <a:pPr algn="just">
              <a:lnSpc>
                <a:spcPct val="100000"/>
              </a:lnSpc>
            </a:pPr>
            <a:r>
              <a:rPr b="1" lang="it-IT" sz="7200">
                <a:solidFill>
                  <a:srgbClr val="000000"/>
                </a:solidFill>
                <a:latin typeface="Times New Roman"/>
              </a:rPr>
              <a:t>MARCIAPIEDE</a:t>
            </a:r>
            <a:r>
              <a:rPr lang="it-IT" sz="7200">
                <a:solidFill>
                  <a:srgbClr val="000000"/>
                </a:solidFill>
                <a:latin typeface="Times New Roman"/>
              </a:rPr>
              <a:t>: parte della strada destinata ai pedoni (può essere rialzata, delimitata e/o protetta).</a:t>
            </a:r>
            <a:endParaRPr/>
          </a:p>
          <a:p>
            <a:pPr algn="just">
              <a:lnSpc>
                <a:spcPct val="100000"/>
              </a:lnSpc>
            </a:pPr>
            <a:r>
              <a:rPr b="1" lang="it-IT" sz="7200">
                <a:solidFill>
                  <a:srgbClr val="000000"/>
                </a:solidFill>
                <a:latin typeface="Times New Roman"/>
              </a:rPr>
              <a:t>CARREGGIATA</a:t>
            </a:r>
            <a:r>
              <a:rPr lang="it-IT" sz="7200">
                <a:solidFill>
                  <a:srgbClr val="000000"/>
                </a:solidFill>
                <a:latin typeface="Times New Roman"/>
              </a:rPr>
              <a:t>: parte della strada destinata ai veicoli (può essere a una o più corsie e viene delimitata da strisce di margine).</a:t>
            </a:r>
            <a:endParaRPr/>
          </a:p>
          <a:p>
            <a:pPr algn="just">
              <a:lnSpc>
                <a:spcPct val="100000"/>
              </a:lnSpc>
            </a:pPr>
            <a:r>
              <a:rPr b="1" lang="it-IT" sz="7200">
                <a:solidFill>
                  <a:srgbClr val="000000"/>
                </a:solidFill>
                <a:latin typeface="Times New Roman"/>
              </a:rPr>
              <a:t>CORSIA</a:t>
            </a:r>
            <a:r>
              <a:rPr lang="it-IT" sz="7200">
                <a:solidFill>
                  <a:srgbClr val="000000"/>
                </a:solidFill>
                <a:latin typeface="Times New Roman"/>
              </a:rPr>
              <a:t>: parte della strada destinata al transito di una sola fila di veicoli.</a:t>
            </a:r>
            <a:endParaRPr/>
          </a:p>
          <a:p>
            <a:pPr algn="just">
              <a:lnSpc>
                <a:spcPct val="100000"/>
              </a:lnSpc>
            </a:pPr>
            <a:r>
              <a:rPr b="1" lang="it-IT" sz="7200">
                <a:solidFill>
                  <a:srgbClr val="000000"/>
                </a:solidFill>
                <a:latin typeface="Times New Roman"/>
              </a:rPr>
              <a:t>BANCHINA</a:t>
            </a:r>
            <a:r>
              <a:rPr lang="it-IT" sz="7200">
                <a:solidFill>
                  <a:srgbClr val="000000"/>
                </a:solidFill>
                <a:latin typeface="Times New Roman"/>
              </a:rPr>
              <a:t>: parte della strada compresa tra il margine della carreggiata e il bordo del marciapiede, dello spartitraffico, della cunetta, della scarpata, ecc. (serve fondamentalmente quale zona di sicurezza per il transito dei pedoni e per soste di emergenza dei veicoli).</a:t>
            </a:r>
            <a:endParaRPr/>
          </a:p>
          <a:p>
            <a:pPr algn="just">
              <a:lnSpc>
                <a:spcPct val="100000"/>
              </a:lnSpc>
            </a:pPr>
            <a:r>
              <a:rPr b="1" lang="it-IT" sz="7200">
                <a:solidFill>
                  <a:srgbClr val="000000"/>
                </a:solidFill>
                <a:latin typeface="Times New Roman"/>
              </a:rPr>
              <a:t>INTERSEZIONE STRADALE o INCROCIO</a:t>
            </a:r>
            <a:r>
              <a:rPr lang="it-IT" sz="7200">
                <a:solidFill>
                  <a:srgbClr val="000000"/>
                </a:solidFill>
                <a:latin typeface="Times New Roman"/>
              </a:rPr>
              <a:t>: parte della strada dove si intersecano due o più strade.</a:t>
            </a:r>
            <a:endParaRPr/>
          </a:p>
          <a:p>
            <a:pPr algn="just">
              <a:lnSpc>
                <a:spcPct val="100000"/>
              </a:lnSpc>
            </a:pPr>
            <a:r>
              <a:rPr b="1" lang="it-IT" sz="7200">
                <a:solidFill>
                  <a:srgbClr val="000000"/>
                </a:solidFill>
                <a:latin typeface="Times New Roman"/>
              </a:rPr>
              <a:t>ATTRAVERSAMENTO PEDONALE</a:t>
            </a:r>
            <a:r>
              <a:rPr lang="it-IT" sz="7200">
                <a:solidFill>
                  <a:srgbClr val="000000"/>
                </a:solidFill>
                <a:latin typeface="Times New Roman"/>
              </a:rPr>
              <a:t>: parte della strada opportunamente segnalata che i pedoni devono utilizzare per passare da un lato all’altro della strada e sulla quale hanno la precedenza sui veicoli.</a:t>
            </a:r>
            <a:endParaRPr/>
          </a:p>
          <a:p>
            <a:pPr algn="just">
              <a:lnSpc>
                <a:spcPct val="100000"/>
              </a:lnSpc>
            </a:pPr>
            <a:r>
              <a:rPr b="1" lang="it-IT" sz="7200">
                <a:solidFill>
                  <a:srgbClr val="000000"/>
                </a:solidFill>
                <a:latin typeface="Times New Roman"/>
              </a:rPr>
              <a:t>CIRCOLAZIONE</a:t>
            </a:r>
            <a:r>
              <a:rPr lang="it-IT" sz="7200">
                <a:solidFill>
                  <a:srgbClr val="000000"/>
                </a:solidFill>
                <a:latin typeface="Times New Roman"/>
              </a:rPr>
              <a:t>: è il movimento, la fermata e la sosta dei pedoni, dei veicoli e degli animali sulla strada.</a:t>
            </a:r>
            <a:endParaRPr/>
          </a:p>
          <a:p>
            <a:pPr algn="just">
              <a:lnSpc>
                <a:spcPct val="100000"/>
              </a:lnSpc>
            </a:pPr>
            <a:r>
              <a:rPr b="1" lang="it-IT" sz="7200">
                <a:solidFill>
                  <a:srgbClr val="000000"/>
                </a:solidFill>
                <a:latin typeface="Times New Roman"/>
              </a:rPr>
              <a:t>UTENTI DELLA STRADA</a:t>
            </a:r>
            <a:r>
              <a:rPr lang="it-IT" sz="7200">
                <a:solidFill>
                  <a:srgbClr val="000000"/>
                </a:solidFill>
                <a:latin typeface="Times New Roman"/>
              </a:rPr>
              <a:t>: sono gli oggetti (veicoli) e i soggetti (pedoni e animali) che circolano sulla strada.</a:t>
            </a:r>
            <a:endParaRPr/>
          </a:p>
          <a:p>
            <a:pPr algn="just">
              <a:lnSpc>
                <a:spcPct val="100000"/>
              </a:lnSpc>
            </a:pPr>
            <a:r>
              <a:rPr b="1" lang="it-IT" sz="7200">
                <a:solidFill>
                  <a:srgbClr val="000000"/>
                </a:solidFill>
                <a:latin typeface="Times New Roman"/>
              </a:rPr>
              <a:t>SEGNALETICA STRADALE</a:t>
            </a:r>
            <a:r>
              <a:rPr lang="it-IT" sz="7200">
                <a:solidFill>
                  <a:srgbClr val="000000"/>
                </a:solidFill>
                <a:latin typeface="Times New Roman"/>
              </a:rPr>
              <a:t>: è l’insieme degli strumenti (strisce e scritte, cartelli, segnali manuali, segnali luminosi), che rappresentano le regole della strada e stabiliscono i comportamenti che devono adottare i conducenti dei veicoli e i pedoni per circolare in sicurezza su di essa.                                                                                             4</a:t>
            </a:r>
            <a:endParaRPr/>
          </a:p>
          <a:p>
            <a:pPr>
              <a:lnSpc>
                <a:spcPct val="90000"/>
              </a:lnSpc>
            </a:pPr>
            <a:endParaRPr/>
          </a:p>
        </p:txBody>
      </p:sp>
      <p:sp>
        <p:nvSpPr>
          <p:cNvPr id="97" name="CustomShape 3"/>
          <p:cNvSpPr/>
          <p:nvPr/>
        </p:nvSpPr>
        <p:spPr>
          <a:xfrm rot="5400000">
            <a:off x="8067960" y="880920"/>
            <a:ext cx="484200" cy="978120"/>
          </a:xfrm>
          <a:prstGeom prst="downArrow">
            <a:avLst>
              <a:gd name="adj1" fmla="val 50000"/>
              <a:gd name="adj2" fmla="val 50000"/>
            </a:avLst>
          </a:prstGeom>
          <a:solidFill>
            <a:srgbClr val="ff0000"/>
          </a:solidFill>
          <a:ln w="12600">
            <a:solidFill>
              <a:srgbClr val="325490"/>
            </a:solidFill>
            <a:miter/>
          </a:ln>
        </p:spPr>
      </p:sp>
      <p:sp>
        <p:nvSpPr>
          <p:cNvPr id="98" name="CustomShape 4"/>
          <p:cNvSpPr/>
          <p:nvPr/>
        </p:nvSpPr>
        <p:spPr>
          <a:xfrm rot="16200000">
            <a:off x="3295080" y="856800"/>
            <a:ext cx="484200" cy="978120"/>
          </a:xfrm>
          <a:prstGeom prst="downArrow">
            <a:avLst>
              <a:gd name="adj1" fmla="val 50000"/>
              <a:gd name="adj2" fmla="val 50000"/>
            </a:avLst>
          </a:prstGeom>
          <a:solidFill>
            <a:srgbClr val="ff0000"/>
          </a:solidFill>
          <a:ln w="12600">
            <a:solidFill>
              <a:srgbClr val="325490"/>
            </a:solidFill>
            <a:miter/>
          </a:ln>
        </p:spPr>
      </p:sp>
      <p:sp>
        <p:nvSpPr>
          <p:cNvPr id="99" name="CustomShape 5"/>
          <p:cNvSpPr/>
          <p:nvPr/>
        </p:nvSpPr>
        <p:spPr>
          <a:xfrm>
            <a:off x="3048120" y="60372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pic>
        <p:nvPicPr>
          <p:cNvPr id="100" name="Immagine 7" descr=""/>
          <p:cNvPicPr/>
          <p:nvPr/>
        </p:nvPicPr>
        <p:blipFill>
          <a:blip r:embed="rId1"/>
          <a:stretch>
            <a:fillRect/>
          </a:stretch>
        </p:blipFill>
        <p:spPr>
          <a:xfrm>
            <a:off x="10976040" y="0"/>
            <a:ext cx="1215720" cy="1683720"/>
          </a:xfrm>
          <a:prstGeom prst="rect">
            <a:avLst/>
          </a:prstGeom>
          <a:ln w="9360">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838080" y="365040"/>
            <a:ext cx="10515240" cy="31572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102" name="TextShape 2"/>
          <p:cNvSpPr txBox="1"/>
          <p:nvPr/>
        </p:nvSpPr>
        <p:spPr>
          <a:xfrm>
            <a:off x="3769920" y="1275480"/>
            <a:ext cx="7583400" cy="5328000"/>
          </a:xfrm>
          <a:prstGeom prst="rect">
            <a:avLst/>
          </a:prstGeom>
        </p:spPr>
        <p:txBody>
          <a:bodyPr/>
          <a:p>
            <a:pPr algn="ctr">
              <a:lnSpc>
                <a:spcPct val="100000"/>
              </a:lnSpc>
            </a:pPr>
            <a:r>
              <a:rPr b="1" lang="it-IT" sz="8000">
                <a:solidFill>
                  <a:srgbClr val="000000"/>
                </a:solidFill>
                <a:latin typeface="Times New Roman"/>
              </a:rPr>
              <a:t>GRADI DI IMPORTANZA DELLA SEGNALETICA STRADALE</a:t>
            </a:r>
            <a:endParaRPr/>
          </a:p>
          <a:p>
            <a:pPr algn="just">
              <a:lnSpc>
                <a:spcPct val="100000"/>
              </a:lnSpc>
            </a:pPr>
            <a:r>
              <a:rPr lang="it-IT" sz="8000">
                <a:solidFill>
                  <a:srgbClr val="000000"/>
                </a:solidFill>
                <a:latin typeface="Times New Roman"/>
              </a:rPr>
              <a:t>1. segnali degli agenti del traffico</a:t>
            </a:r>
            <a:endParaRPr/>
          </a:p>
          <a:p>
            <a:pPr algn="just">
              <a:lnSpc>
                <a:spcPct val="100000"/>
              </a:lnSpc>
            </a:pPr>
            <a:r>
              <a:rPr lang="it-IT" sz="8000">
                <a:solidFill>
                  <a:srgbClr val="000000"/>
                </a:solidFill>
                <a:latin typeface="Times New Roman"/>
              </a:rPr>
              <a:t>2. segnali luminosi</a:t>
            </a:r>
            <a:endParaRPr/>
          </a:p>
          <a:p>
            <a:pPr algn="just">
              <a:lnSpc>
                <a:spcPct val="100000"/>
              </a:lnSpc>
            </a:pPr>
            <a:r>
              <a:rPr lang="it-IT" sz="8000">
                <a:solidFill>
                  <a:srgbClr val="000000"/>
                </a:solidFill>
                <a:latin typeface="Times New Roman"/>
              </a:rPr>
              <a:t>3. segnali verticali</a:t>
            </a:r>
            <a:endParaRPr/>
          </a:p>
          <a:p>
            <a:pPr algn="just">
              <a:lnSpc>
                <a:spcPct val="100000"/>
              </a:lnSpc>
            </a:pPr>
            <a:r>
              <a:rPr lang="it-IT" sz="8000">
                <a:solidFill>
                  <a:srgbClr val="000000"/>
                </a:solidFill>
                <a:latin typeface="Times New Roman"/>
              </a:rPr>
              <a:t>4. segnali orizzontali</a:t>
            </a:r>
            <a:endParaRPr/>
          </a:p>
          <a:p>
            <a:pPr>
              <a:lnSpc>
                <a:spcPct val="90000"/>
              </a:lnSpc>
            </a:pPr>
            <a:endParaRPr/>
          </a:p>
          <a:p>
            <a:pPr algn="ctr">
              <a:lnSpc>
                <a:spcPct val="100000"/>
              </a:lnSpc>
            </a:pPr>
            <a:r>
              <a:rPr b="1" lang="it-IT" sz="8000">
                <a:solidFill>
                  <a:srgbClr val="000000"/>
                </a:solidFill>
                <a:latin typeface="Times New Roman"/>
              </a:rPr>
              <a:t>GLI UTENTI DELLA STRADA </a:t>
            </a:r>
            <a:endParaRPr/>
          </a:p>
          <a:p>
            <a:pPr algn="just">
              <a:lnSpc>
                <a:spcPct val="100000"/>
              </a:lnSpc>
              <a:buFont typeface="Arial"/>
              <a:buChar char="•"/>
            </a:pPr>
            <a:r>
              <a:rPr lang="it-IT" sz="8000">
                <a:solidFill>
                  <a:srgbClr val="000000"/>
                </a:solidFill>
                <a:latin typeface="Times New Roman"/>
              </a:rPr>
              <a:t>I PEDONI sono le persone che circolano sulla strada e che si muovono senza utilizzare mezzi meccanici. Sono considerate pedoni anche le persone disabili che si muovono con la carrozzina.</a:t>
            </a:r>
            <a:endParaRPr/>
          </a:p>
          <a:p>
            <a:pPr algn="just">
              <a:lnSpc>
                <a:spcPct val="100000"/>
              </a:lnSpc>
              <a:buFont typeface="Arial"/>
              <a:buChar char="•"/>
            </a:pPr>
            <a:r>
              <a:rPr lang="it-IT" sz="8000">
                <a:solidFill>
                  <a:srgbClr val="000000"/>
                </a:solidFill>
                <a:latin typeface="Times New Roman"/>
              </a:rPr>
              <a:t>GLI ANIMALI sono gli animali domestici (ad es. i gatti o i cani), gli animali selvatici (ad es. caprioli e cervi), le greggi (ad es. le pecore), ecc.</a:t>
            </a:r>
            <a:endParaRPr/>
          </a:p>
          <a:p>
            <a:pPr algn="just">
              <a:lnSpc>
                <a:spcPct val="100000"/>
              </a:lnSpc>
              <a:buFont typeface="Arial"/>
              <a:buChar char="•"/>
            </a:pPr>
            <a:r>
              <a:rPr lang="it-IT" sz="8000">
                <a:solidFill>
                  <a:srgbClr val="000000"/>
                </a:solidFill>
                <a:latin typeface="Times New Roman"/>
              </a:rPr>
              <a:t>I VEICOLI sono i mezzi che siamo abituati a veder circolare sulla strada guidati dall’uomo. Fanno eccezione quelle usate dai bambini e dai disabili, anche se motorizzate, purché le loro caratteristiche non superino i limiti stabiliti dal regolamento di attuazione del codice della strada.                                                                                                                       </a:t>
            </a:r>
            <a:r>
              <a:rPr lang="it-IT" sz="8000">
                <a:solidFill>
                  <a:srgbClr val="000000"/>
                </a:solidFill>
                <a:latin typeface="Times New Roman"/>
              </a:rPr>
              <a:t>	</a:t>
            </a:r>
            <a:r>
              <a:rPr lang="it-IT" sz="8000">
                <a:solidFill>
                  <a:srgbClr val="000000"/>
                </a:solidFill>
                <a:latin typeface="Times New Roman"/>
              </a:rPr>
              <a:t>	</a:t>
            </a:r>
            <a:r>
              <a:rPr lang="it-IT" sz="8000">
                <a:solidFill>
                  <a:srgbClr val="000000"/>
                </a:solidFill>
                <a:latin typeface="Times New Roman"/>
              </a:rPr>
              <a:t>	</a:t>
            </a:r>
            <a:r>
              <a:rPr lang="it-IT" sz="8000">
                <a:solidFill>
                  <a:srgbClr val="000000"/>
                </a:solidFill>
                <a:latin typeface="Times New Roman"/>
              </a:rPr>
              <a:t>	</a:t>
            </a:r>
            <a:r>
              <a:rPr lang="it-IT" sz="8000">
                <a:solidFill>
                  <a:srgbClr val="000000"/>
                </a:solidFill>
                <a:latin typeface="Times New Roman"/>
              </a:rPr>
              <a:t>	</a:t>
            </a:r>
            <a:r>
              <a:rPr lang="it-IT" sz="8000">
                <a:solidFill>
                  <a:srgbClr val="000000"/>
                </a:solidFill>
                <a:latin typeface="Times New Roman"/>
              </a:rPr>
              <a:t>	</a:t>
            </a:r>
            <a:r>
              <a:rPr lang="it-IT" sz="8000">
                <a:solidFill>
                  <a:srgbClr val="000000"/>
                </a:solidFill>
                <a:latin typeface="Times New Roman"/>
              </a:rPr>
              <a:t>	</a:t>
            </a:r>
            <a:r>
              <a:rPr lang="it-IT" sz="8000">
                <a:solidFill>
                  <a:srgbClr val="000000"/>
                </a:solidFill>
                <a:latin typeface="Times New Roman"/>
              </a:rPr>
              <a:t>             5</a:t>
            </a:r>
            <a:endParaRPr/>
          </a:p>
          <a:p>
            <a:pPr>
              <a:lnSpc>
                <a:spcPct val="90000"/>
              </a:lnSpc>
            </a:pPr>
            <a:endParaRPr/>
          </a:p>
          <a:p>
            <a:pPr>
              <a:lnSpc>
                <a:spcPct val="90000"/>
              </a:lnSpc>
            </a:pPr>
            <a:endParaRPr/>
          </a:p>
          <a:p>
            <a:pPr>
              <a:lnSpc>
                <a:spcPct val="90000"/>
              </a:lnSpc>
            </a:pPr>
            <a:endParaRPr/>
          </a:p>
        </p:txBody>
      </p:sp>
      <p:pic>
        <p:nvPicPr>
          <p:cNvPr id="103" name="Immagine 3" descr=""/>
          <p:cNvPicPr/>
          <p:nvPr/>
        </p:nvPicPr>
        <p:blipFill>
          <a:blip r:embed="rId1"/>
          <a:stretch>
            <a:fillRect/>
          </a:stretch>
        </p:blipFill>
        <p:spPr>
          <a:xfrm>
            <a:off x="520920" y="1172160"/>
            <a:ext cx="3248640" cy="4563000"/>
          </a:xfrm>
          <a:prstGeom prst="rect">
            <a:avLst/>
          </a:prstGeom>
          <a:ln w="9360">
            <a:noFill/>
          </a:ln>
        </p:spPr>
      </p:pic>
      <p:sp>
        <p:nvSpPr>
          <p:cNvPr id="104" name="CustomShape 3"/>
          <p:cNvSpPr/>
          <p:nvPr/>
        </p:nvSpPr>
        <p:spPr>
          <a:xfrm>
            <a:off x="3048120" y="62928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838080" y="365040"/>
            <a:ext cx="10515240" cy="31572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106" name="TextShape 2"/>
          <p:cNvSpPr txBox="1"/>
          <p:nvPr/>
        </p:nvSpPr>
        <p:spPr>
          <a:xfrm>
            <a:off x="3492720" y="1147320"/>
            <a:ext cx="7944120" cy="5659200"/>
          </a:xfrm>
          <a:prstGeom prst="rect">
            <a:avLst/>
          </a:prstGeom>
        </p:spPr>
        <p:txBody>
          <a:bodyPr/>
          <a:p>
            <a:pPr algn="ctr">
              <a:lnSpc>
                <a:spcPct val="100000"/>
              </a:lnSpc>
            </a:pPr>
            <a:r>
              <a:rPr b="1" lang="it-IT" sz="7200">
                <a:solidFill>
                  <a:srgbClr val="000000"/>
                </a:solidFill>
                <a:latin typeface="Times New Roman"/>
              </a:rPr>
              <a:t>IL PEDONE</a:t>
            </a:r>
            <a:endParaRPr/>
          </a:p>
          <a:p>
            <a:pPr algn="just">
              <a:lnSpc>
                <a:spcPct val="100000"/>
              </a:lnSpc>
            </a:pPr>
            <a:r>
              <a:rPr lang="it-IT" sz="7200">
                <a:solidFill>
                  <a:srgbClr val="000000"/>
                </a:solidFill>
                <a:latin typeface="Times New Roman"/>
              </a:rPr>
              <a:t>Il pedone è un utente della strada che durante la circolazione, cioè quando si sposta sulla strada, deve rispettare le regole sia per la sua sicurezza che per quella degli altri.</a:t>
            </a:r>
            <a:endParaRPr/>
          </a:p>
          <a:p>
            <a:pPr algn="just">
              <a:lnSpc>
                <a:spcPct val="100000"/>
              </a:lnSpc>
            </a:pPr>
            <a:r>
              <a:rPr b="1" lang="it-IT" sz="7200">
                <a:solidFill>
                  <a:srgbClr val="000000"/>
                </a:solidFill>
                <a:latin typeface="Times New Roman"/>
              </a:rPr>
              <a:t>Esempi di comportamento corretto del pedone:</a:t>
            </a:r>
            <a:endParaRPr/>
          </a:p>
          <a:p>
            <a:pPr algn="just">
              <a:lnSpc>
                <a:spcPct val="100000"/>
              </a:lnSpc>
              <a:buFont typeface="Arial"/>
              <a:buChar char="•"/>
            </a:pPr>
            <a:r>
              <a:rPr lang="it-IT" sz="7200">
                <a:solidFill>
                  <a:srgbClr val="000000"/>
                </a:solidFill>
                <a:latin typeface="Times New Roman"/>
              </a:rPr>
              <a:t>deve circolare nelle aree a lui riservate: marciapiedi, viali, banchine</a:t>
            </a:r>
            <a:endParaRPr/>
          </a:p>
          <a:p>
            <a:pPr algn="just">
              <a:lnSpc>
                <a:spcPct val="100000"/>
              </a:lnSpc>
              <a:buFont typeface="Arial"/>
              <a:buChar char="•"/>
            </a:pPr>
            <a:r>
              <a:rPr lang="it-IT" sz="7200">
                <a:solidFill>
                  <a:srgbClr val="000000"/>
                </a:solidFill>
                <a:latin typeface="Times New Roman"/>
              </a:rPr>
              <a:t>dove non esistono degli spazi riservati, deve camminare sulla carreggiata in senso opposto rispetto a quello di marcia dei veicoli</a:t>
            </a:r>
            <a:endParaRPr/>
          </a:p>
          <a:p>
            <a:pPr algn="just">
              <a:lnSpc>
                <a:spcPct val="100000"/>
              </a:lnSpc>
              <a:buFont typeface="Arial"/>
              <a:buChar char="•"/>
            </a:pPr>
            <a:r>
              <a:rPr lang="it-IT" sz="7200">
                <a:solidFill>
                  <a:srgbClr val="000000"/>
                </a:solidFill>
                <a:latin typeface="Times New Roman"/>
              </a:rPr>
              <a:t>deve procedere in fila indiana se in gruppo</a:t>
            </a:r>
            <a:endParaRPr/>
          </a:p>
          <a:p>
            <a:pPr algn="just">
              <a:lnSpc>
                <a:spcPct val="100000"/>
              </a:lnSpc>
              <a:buFont typeface="Arial"/>
              <a:buChar char="•"/>
            </a:pPr>
            <a:r>
              <a:rPr lang="it-IT" sz="7200">
                <a:solidFill>
                  <a:srgbClr val="000000"/>
                </a:solidFill>
                <a:latin typeface="Times New Roman"/>
              </a:rPr>
              <a:t>non deve ascoltare la musica nelle cuffie mentre si sta spostando a piedi sulla strada</a:t>
            </a:r>
            <a:endParaRPr/>
          </a:p>
          <a:p>
            <a:pPr algn="just">
              <a:lnSpc>
                <a:spcPct val="100000"/>
              </a:lnSpc>
              <a:buFont typeface="Arial"/>
              <a:buChar char="•"/>
            </a:pPr>
            <a:r>
              <a:rPr lang="it-IT" sz="7200">
                <a:solidFill>
                  <a:srgbClr val="000000"/>
                </a:solidFill>
                <a:latin typeface="Times New Roman"/>
              </a:rPr>
              <a:t>non deve sporcare la strada </a:t>
            </a:r>
            <a:endParaRPr/>
          </a:p>
          <a:p>
            <a:pPr algn="just">
              <a:lnSpc>
                <a:spcPct val="100000"/>
              </a:lnSpc>
            </a:pPr>
            <a:r>
              <a:rPr b="1" lang="it-IT" sz="7200">
                <a:solidFill>
                  <a:srgbClr val="000000"/>
                </a:solidFill>
                <a:latin typeface="Times New Roman"/>
              </a:rPr>
              <a:t>Il pedone prima di attraversare la strada:</a:t>
            </a:r>
            <a:endParaRPr/>
          </a:p>
          <a:p>
            <a:pPr algn="just">
              <a:lnSpc>
                <a:spcPct val="100000"/>
              </a:lnSpc>
              <a:buFont typeface="Arial"/>
              <a:buChar char="•"/>
            </a:pPr>
            <a:r>
              <a:rPr lang="it-IT" sz="7200">
                <a:solidFill>
                  <a:srgbClr val="000000"/>
                </a:solidFill>
                <a:latin typeface="Times New Roman"/>
              </a:rPr>
              <a:t>se c’è il semaforo deve aspettare la luce verde e guardare sempre a destra e a sinistra</a:t>
            </a:r>
            <a:endParaRPr/>
          </a:p>
          <a:p>
            <a:pPr algn="just">
              <a:lnSpc>
                <a:spcPct val="100000"/>
              </a:lnSpc>
              <a:buFont typeface="Arial"/>
              <a:buChar char="•"/>
            </a:pPr>
            <a:r>
              <a:rPr lang="it-IT" sz="7200">
                <a:solidFill>
                  <a:srgbClr val="000000"/>
                </a:solidFill>
                <a:latin typeface="Times New Roman"/>
              </a:rPr>
              <a:t>se ci sono le strisce pedonali deve usarle, perché solo su di esse ha la precedenza sui veicoli, ma deve fare comunque attenzione, guardando a destra e a sinistra prima di attraversare e farlo solo quando da entrambi i sensi di marcia non provengono veicoli</a:t>
            </a:r>
            <a:endParaRPr/>
          </a:p>
          <a:p>
            <a:pPr algn="just">
              <a:lnSpc>
                <a:spcPct val="100000"/>
              </a:lnSpc>
              <a:buFont typeface="Arial"/>
              <a:buChar char="•"/>
            </a:pPr>
            <a:r>
              <a:rPr lang="it-IT" sz="7200">
                <a:solidFill>
                  <a:srgbClr val="000000"/>
                </a:solidFill>
                <a:latin typeface="Times New Roman"/>
              </a:rPr>
              <a:t>non deve mai attraversare vicino ad una curva</a:t>
            </a:r>
            <a:endParaRPr/>
          </a:p>
          <a:p>
            <a:pPr algn="just">
              <a:lnSpc>
                <a:spcPct val="100000"/>
              </a:lnSpc>
              <a:buFont typeface="Arial"/>
              <a:buChar char="•"/>
            </a:pPr>
            <a:r>
              <a:rPr lang="it-IT" sz="7200">
                <a:solidFill>
                  <a:srgbClr val="000000"/>
                </a:solidFill>
                <a:latin typeface="Times New Roman"/>
              </a:rPr>
              <a:t>non deve correre quando attraversa la strada                                                           6</a:t>
            </a:r>
            <a:endParaRPr/>
          </a:p>
          <a:p>
            <a:pPr algn="ctr">
              <a:lnSpc>
                <a:spcPct val="100000"/>
              </a:lnSpc>
            </a:pPr>
            <a:endParaRPr/>
          </a:p>
        </p:txBody>
      </p:sp>
      <p:pic>
        <p:nvPicPr>
          <p:cNvPr id="107" name="Immagine 3" descr=""/>
          <p:cNvPicPr/>
          <p:nvPr/>
        </p:nvPicPr>
        <p:blipFill>
          <a:blip r:embed="rId1"/>
          <a:stretch>
            <a:fillRect/>
          </a:stretch>
        </p:blipFill>
        <p:spPr>
          <a:xfrm>
            <a:off x="389880" y="1147320"/>
            <a:ext cx="3102480" cy="4563000"/>
          </a:xfrm>
          <a:prstGeom prst="rect">
            <a:avLst/>
          </a:prstGeom>
          <a:ln w="9360">
            <a:noFill/>
          </a:ln>
        </p:spPr>
      </p:pic>
      <p:sp>
        <p:nvSpPr>
          <p:cNvPr id="108" name="CustomShape 3"/>
          <p:cNvSpPr/>
          <p:nvPr/>
        </p:nvSpPr>
        <p:spPr>
          <a:xfrm>
            <a:off x="3048120" y="60588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9" name="TextShape 1"/>
          <p:cNvSpPr txBox="1"/>
          <p:nvPr/>
        </p:nvSpPr>
        <p:spPr>
          <a:xfrm>
            <a:off x="838080" y="365040"/>
            <a:ext cx="10515240" cy="31572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110" name="TextShape 2"/>
          <p:cNvSpPr txBox="1"/>
          <p:nvPr/>
        </p:nvSpPr>
        <p:spPr>
          <a:xfrm>
            <a:off x="838080" y="1276920"/>
            <a:ext cx="10416600" cy="5352480"/>
          </a:xfrm>
          <a:prstGeom prst="rect">
            <a:avLst/>
          </a:prstGeom>
        </p:spPr>
        <p:txBody>
          <a:bodyPr/>
          <a:p>
            <a:pPr algn="ctr">
              <a:lnSpc>
                <a:spcPct val="100000"/>
              </a:lnSpc>
            </a:pPr>
            <a:r>
              <a:rPr b="1" lang="it-IT" sz="3200">
                <a:solidFill>
                  <a:srgbClr val="000000"/>
                </a:solidFill>
                <a:latin typeface="Times New Roman"/>
              </a:rPr>
              <a:t>IL PASSEGGERO IN AUTO</a:t>
            </a:r>
            <a:endParaRPr/>
          </a:p>
          <a:p>
            <a:pPr algn="ctr">
              <a:lnSpc>
                <a:spcPct val="100000"/>
              </a:lnSpc>
            </a:pPr>
            <a:endParaRPr/>
          </a:p>
          <a:p>
            <a:pPr algn="just">
              <a:lnSpc>
                <a:spcPct val="100000"/>
              </a:lnSpc>
            </a:pPr>
            <a:r>
              <a:rPr lang="it-IT" sz="3200">
                <a:solidFill>
                  <a:srgbClr val="000000"/>
                </a:solidFill>
                <a:latin typeface="Times New Roman"/>
              </a:rPr>
              <a:t>Quando il pedone viene trasportato su un veicolo diventa un passeggero e con il suo comportamento all’interno del veicolo può incidere sulla sua sicurezza, su quella del conducente, su quella degli altri eventuali passeggeri trasportati e sugli altri utenti della strada.</a:t>
            </a:r>
            <a:endParaRPr/>
          </a:p>
          <a:p>
            <a:pPr algn="just">
              <a:lnSpc>
                <a:spcPct val="100000"/>
              </a:lnSpc>
            </a:pPr>
            <a:r>
              <a:rPr lang="it-IT" sz="3200">
                <a:solidFill>
                  <a:srgbClr val="000000"/>
                </a:solidFill>
                <a:latin typeface="Times New Roman"/>
              </a:rPr>
              <a:t>Il passeggero in auto:</a:t>
            </a:r>
            <a:endParaRPr/>
          </a:p>
          <a:p>
            <a:pPr algn="just">
              <a:lnSpc>
                <a:spcPct val="100000"/>
              </a:lnSpc>
              <a:buFont typeface="Arial"/>
              <a:buChar char="•"/>
            </a:pPr>
            <a:r>
              <a:rPr lang="it-IT" sz="3200">
                <a:solidFill>
                  <a:srgbClr val="000000"/>
                </a:solidFill>
                <a:latin typeface="Times New Roman"/>
              </a:rPr>
              <a:t>deve salire o scendere dal veicolo sempre dalla parte del marciapiede e fare attenzione a non intralciare passanti e biciclette</a:t>
            </a:r>
            <a:endParaRPr/>
          </a:p>
          <a:p>
            <a:pPr algn="just">
              <a:lnSpc>
                <a:spcPct val="100000"/>
              </a:lnSpc>
              <a:buFont typeface="Arial"/>
              <a:buChar char="•"/>
            </a:pPr>
            <a:r>
              <a:rPr lang="it-IT" sz="3200">
                <a:solidFill>
                  <a:srgbClr val="000000"/>
                </a:solidFill>
                <a:latin typeface="Times New Roman"/>
              </a:rPr>
              <a:t>deve sempre allacciare le cinture di sicurezza o utilizzare gli altri dispositivi previsti dal Codice della strada in relazione al suo peso e alla sua statura per tutelare la sua sicurezza</a:t>
            </a:r>
            <a:endParaRPr/>
          </a:p>
          <a:p>
            <a:pPr algn="just">
              <a:lnSpc>
                <a:spcPct val="100000"/>
              </a:lnSpc>
              <a:buFont typeface="Arial"/>
              <a:buChar char="•"/>
            </a:pPr>
            <a:r>
              <a:rPr lang="it-IT" sz="3200">
                <a:solidFill>
                  <a:srgbClr val="000000"/>
                </a:solidFill>
                <a:latin typeface="Times New Roman"/>
              </a:rPr>
              <a:t>deve restare seduto al proprio posto per non creare situazioni di pericolo per sé e per gli altri</a:t>
            </a:r>
            <a:endParaRPr/>
          </a:p>
          <a:p>
            <a:pPr algn="just">
              <a:lnSpc>
                <a:spcPct val="100000"/>
              </a:lnSpc>
              <a:buFont typeface="Arial"/>
              <a:buChar char="•"/>
            </a:pPr>
            <a:r>
              <a:rPr lang="it-IT" sz="3200">
                <a:solidFill>
                  <a:srgbClr val="000000"/>
                </a:solidFill>
                <a:latin typeface="Times New Roman"/>
              </a:rPr>
              <a:t>se ha un animale lo deve sempre mettere sul sedile posteriore, in contenitori appositi o comunque in maniera sicura per l’animale e altri eventuali passeggeri</a:t>
            </a:r>
            <a:endParaRPr/>
          </a:p>
          <a:p>
            <a:pPr algn="just">
              <a:lnSpc>
                <a:spcPct val="100000"/>
              </a:lnSpc>
              <a:buFont typeface="Arial"/>
              <a:buChar char="•"/>
            </a:pPr>
            <a:r>
              <a:rPr lang="it-IT" sz="3200">
                <a:solidFill>
                  <a:srgbClr val="000000"/>
                </a:solidFill>
                <a:latin typeface="Times New Roman"/>
              </a:rPr>
              <a:t>non deve buttare nulla fuori dalla macchina, per non creare un pericolo ed inquinare l’ambiente</a:t>
            </a:r>
            <a:endParaRPr/>
          </a:p>
          <a:p>
            <a:pPr algn="just">
              <a:lnSpc>
                <a:spcPct val="100000"/>
              </a:lnSpc>
              <a:buFont typeface="Arial"/>
              <a:buChar char="•"/>
            </a:pPr>
            <a:r>
              <a:rPr lang="it-IT" sz="3200">
                <a:solidFill>
                  <a:srgbClr val="000000"/>
                </a:solidFill>
                <a:latin typeface="Times New Roman"/>
              </a:rPr>
              <a:t>non sporgersi dal finestrino per non creare distrazioni o disturbo all’autista compromettendo la sicurezza di tutti                                                                                                                                 </a:t>
            </a:r>
            <a:endParaRPr/>
          </a:p>
          <a:p>
            <a:pPr algn="just">
              <a:lnSpc>
                <a:spcPct val="100000"/>
              </a:lnSpc>
            </a:pPr>
            <a:endParaRPr/>
          </a:p>
          <a:p>
            <a:pPr algn="r">
              <a:lnSpc>
                <a:spcPct val="100000"/>
              </a:lnSpc>
            </a:pPr>
            <a:r>
              <a:rPr lang="it-IT" sz="3200">
                <a:solidFill>
                  <a:srgbClr val="000000"/>
                </a:solidFill>
                <a:latin typeface="Times New Roman"/>
              </a:rPr>
              <a:t>7</a:t>
            </a:r>
            <a:endParaRPr/>
          </a:p>
          <a:p>
            <a:pPr algn="just">
              <a:lnSpc>
                <a:spcPct val="100000"/>
              </a:lnSpc>
            </a:pPr>
            <a:endParaRPr/>
          </a:p>
          <a:p>
            <a:pPr>
              <a:lnSpc>
                <a:spcPct val="90000"/>
              </a:lnSpc>
            </a:pPr>
            <a:endParaRPr/>
          </a:p>
        </p:txBody>
      </p:sp>
      <p:pic>
        <p:nvPicPr>
          <p:cNvPr id="111" name="Elemento grafico 13" descr=""/>
          <p:cNvPicPr/>
          <p:nvPr/>
        </p:nvPicPr>
        <p:blipFill>
          <a:blip r:embed="rId1"/>
          <a:stretch>
            <a:fillRect/>
          </a:stretch>
        </p:blipFill>
        <p:spPr>
          <a:xfrm>
            <a:off x="8038440" y="878400"/>
            <a:ext cx="914040" cy="914040"/>
          </a:xfrm>
          <a:prstGeom prst="rect">
            <a:avLst/>
          </a:prstGeom>
          <a:ln>
            <a:noFill/>
          </a:ln>
        </p:spPr>
      </p:pic>
      <p:pic>
        <p:nvPicPr>
          <p:cNvPr id="112" name="Elemento grafico 14" descr=""/>
          <p:cNvPicPr/>
          <p:nvPr/>
        </p:nvPicPr>
        <p:blipFill>
          <a:blip r:embed="rId2"/>
          <a:stretch>
            <a:fillRect/>
          </a:stretch>
        </p:blipFill>
        <p:spPr>
          <a:xfrm>
            <a:off x="3187800" y="844920"/>
            <a:ext cx="914040" cy="914040"/>
          </a:xfrm>
          <a:prstGeom prst="rect">
            <a:avLst/>
          </a:prstGeom>
          <a:ln>
            <a:noFill/>
          </a:ln>
        </p:spPr>
      </p:pic>
      <p:sp>
        <p:nvSpPr>
          <p:cNvPr id="113" name="CustomShape 3"/>
          <p:cNvSpPr/>
          <p:nvPr/>
        </p:nvSpPr>
        <p:spPr>
          <a:xfrm>
            <a:off x="3048120" y="63072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pic>
        <p:nvPicPr>
          <p:cNvPr id="114" name="Immagine 7" descr=""/>
          <p:cNvPicPr/>
          <p:nvPr/>
        </p:nvPicPr>
        <p:blipFill>
          <a:blip r:embed="rId3"/>
          <a:stretch>
            <a:fillRect/>
          </a:stretch>
        </p:blipFill>
        <p:spPr>
          <a:xfrm>
            <a:off x="10976040" y="0"/>
            <a:ext cx="1215720" cy="1683720"/>
          </a:xfrm>
          <a:prstGeom prst="rect">
            <a:avLst/>
          </a:prstGeom>
          <a:ln w="9360">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TextShape 1"/>
          <p:cNvSpPr txBox="1"/>
          <p:nvPr/>
        </p:nvSpPr>
        <p:spPr>
          <a:xfrm>
            <a:off x="838080" y="365040"/>
            <a:ext cx="10515240" cy="31176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116" name="CustomShape 2"/>
          <p:cNvSpPr/>
          <p:nvPr/>
        </p:nvSpPr>
        <p:spPr>
          <a:xfrm>
            <a:off x="747720" y="1134360"/>
            <a:ext cx="10695960" cy="5357880"/>
          </a:xfrm>
          <a:prstGeom prst="rect">
            <a:avLst/>
          </a:prstGeom>
          <a:noFill/>
          <a:ln>
            <a:noFill/>
          </a:ln>
        </p:spPr>
        <p:txBody>
          <a:bodyPr/>
          <a:p>
            <a:pPr algn="ctr">
              <a:lnSpc>
                <a:spcPct val="100000"/>
              </a:lnSpc>
            </a:pPr>
            <a:r>
              <a:rPr b="1" lang="it-IT">
                <a:solidFill>
                  <a:srgbClr val="000000"/>
                </a:solidFill>
                <a:latin typeface="Times New Roman"/>
              </a:rPr>
              <a:t>IL PASSEGGERO  SUL MEZZO PUBBLICO  </a:t>
            </a:r>
            <a:endParaRPr/>
          </a:p>
          <a:p>
            <a:pPr algn="just">
              <a:lnSpc>
                <a:spcPct val="100000"/>
              </a:lnSpc>
            </a:pPr>
            <a:r>
              <a:rPr lang="it-IT">
                <a:solidFill>
                  <a:srgbClr val="000000"/>
                </a:solidFill>
                <a:latin typeface="Times New Roman"/>
              </a:rPr>
              <a:t>Il passeggero sul mezzo pubblico: </a:t>
            </a:r>
            <a:endParaRPr/>
          </a:p>
          <a:p>
            <a:pPr algn="just">
              <a:lnSpc>
                <a:spcPct val="100000"/>
              </a:lnSpc>
              <a:buFont typeface="Arial"/>
              <a:buChar char="•"/>
            </a:pPr>
            <a:r>
              <a:rPr lang="it-IT">
                <a:solidFill>
                  <a:srgbClr val="000000"/>
                </a:solidFill>
                <a:latin typeface="Times New Roman"/>
              </a:rPr>
              <a:t>deve salire e scendere con calma senza spingere o urlare perché bisogna rispettare gli altri passeggeri</a:t>
            </a:r>
            <a:endParaRPr/>
          </a:p>
          <a:p>
            <a:pPr algn="just">
              <a:lnSpc>
                <a:spcPct val="100000"/>
              </a:lnSpc>
              <a:buFont typeface="Arial"/>
              <a:buChar char="•"/>
            </a:pPr>
            <a:r>
              <a:rPr lang="it-IT">
                <a:solidFill>
                  <a:srgbClr val="000000"/>
                </a:solidFill>
                <a:latin typeface="Times New Roman"/>
              </a:rPr>
              <a:t>e non creare in alcun modo situazioni di pericolo</a:t>
            </a:r>
            <a:endParaRPr/>
          </a:p>
          <a:p>
            <a:pPr algn="just">
              <a:lnSpc>
                <a:spcPct val="100000"/>
              </a:lnSpc>
              <a:buFont typeface="Arial"/>
              <a:buChar char="•"/>
            </a:pPr>
            <a:r>
              <a:rPr lang="it-IT">
                <a:solidFill>
                  <a:srgbClr val="000000"/>
                </a:solidFill>
                <a:latin typeface="Times New Roman"/>
              </a:rPr>
              <a:t>deve utilizzare i sostegni per muoversi all’interno del mezzo per la sua sicurezza</a:t>
            </a:r>
            <a:endParaRPr/>
          </a:p>
          <a:p>
            <a:pPr algn="just">
              <a:lnSpc>
                <a:spcPct val="100000"/>
              </a:lnSpc>
              <a:buFont typeface="Arial"/>
              <a:buChar char="•"/>
            </a:pPr>
            <a:r>
              <a:rPr lang="it-IT">
                <a:solidFill>
                  <a:srgbClr val="000000"/>
                </a:solidFill>
                <a:latin typeface="Times New Roman"/>
              </a:rPr>
              <a:t>deve aspettare che il mezzo sia ripartito prima di attraversare la strada per non correre il rischio di essere investito</a:t>
            </a:r>
            <a:endParaRPr/>
          </a:p>
          <a:p>
            <a:pPr algn="just">
              <a:lnSpc>
                <a:spcPct val="100000"/>
              </a:lnSpc>
              <a:buFont typeface="Arial"/>
              <a:buChar char="•"/>
            </a:pPr>
            <a:r>
              <a:rPr lang="it-IT">
                <a:solidFill>
                  <a:srgbClr val="000000"/>
                </a:solidFill>
                <a:latin typeface="Times New Roman"/>
              </a:rPr>
              <a:t>non deve inginocchiarsi sul sedile e non deve stare in piedi perché alla prima frenata improvvisa, potrebbe perdere l’equilibrio e cadere facendosi</a:t>
            </a:r>
            <a:endParaRPr/>
          </a:p>
          <a:p>
            <a:pPr algn="just">
              <a:lnSpc>
                <a:spcPct val="100000"/>
              </a:lnSpc>
              <a:buFont typeface="Arial"/>
              <a:buChar char="•"/>
            </a:pPr>
            <a:r>
              <a:rPr lang="it-IT">
                <a:solidFill>
                  <a:srgbClr val="000000"/>
                </a:solidFill>
                <a:latin typeface="Times New Roman"/>
              </a:rPr>
              <a:t>non deve sostare davanti alle porte per non correre il rischio di cadere fuori dal mezzo o di essere colpito alla loro apertura </a:t>
            </a:r>
            <a:endParaRPr/>
          </a:p>
          <a:p>
            <a:pPr algn="just">
              <a:lnSpc>
                <a:spcPct val="100000"/>
              </a:lnSpc>
              <a:buFont typeface="Arial"/>
              <a:buChar char="•"/>
            </a:pPr>
            <a:r>
              <a:rPr lang="it-IT">
                <a:solidFill>
                  <a:srgbClr val="000000"/>
                </a:solidFill>
                <a:latin typeface="Times New Roman"/>
              </a:rPr>
              <a:t>non deve sporcare il mezzo o lasciare i suoi oggetti sui sedili o nel corridoio perché bisogna rispettare la proprietà altrui e la propria</a:t>
            </a:r>
            <a:endParaRPr/>
          </a:p>
          <a:p>
            <a:pPr algn="just">
              <a:lnSpc>
                <a:spcPct val="100000"/>
              </a:lnSpc>
              <a:buFont typeface="Arial"/>
              <a:buChar char="•"/>
            </a:pPr>
            <a:r>
              <a:rPr lang="it-IT">
                <a:solidFill>
                  <a:srgbClr val="000000"/>
                </a:solidFill>
                <a:latin typeface="Times New Roman"/>
              </a:rPr>
              <a:t>non deve sporgersi o gettare nulla dal finestrino, per non creare un pericolo ed inquinare l’ambiente</a:t>
            </a:r>
            <a:endParaRPr/>
          </a:p>
          <a:p>
            <a:pPr algn="just">
              <a:lnSpc>
                <a:spcPct val="100000"/>
              </a:lnSpc>
              <a:buFont typeface="Arial"/>
              <a:buChar char="•"/>
            </a:pPr>
            <a:r>
              <a:rPr lang="it-IT">
                <a:solidFill>
                  <a:srgbClr val="000000"/>
                </a:solidFill>
                <a:latin typeface="Times New Roman"/>
              </a:rPr>
              <a:t>non deve urlare, litigare o giocare con i dispositivi di sicurezza presenti nel mezzo pubblico, per non creare distrazioni o disturbo al conducente compromettendo la sicurezza di tutti                                                             8</a:t>
            </a:r>
            <a:endParaRPr/>
          </a:p>
        </p:txBody>
      </p:sp>
      <p:pic>
        <p:nvPicPr>
          <p:cNvPr id="117" name="Elemento grafico 5" descr=""/>
          <p:cNvPicPr/>
          <p:nvPr/>
        </p:nvPicPr>
        <p:blipFill>
          <a:blip r:embed="rId1"/>
          <a:stretch>
            <a:fillRect/>
          </a:stretch>
        </p:blipFill>
        <p:spPr>
          <a:xfrm>
            <a:off x="2590920" y="721440"/>
            <a:ext cx="914040" cy="914040"/>
          </a:xfrm>
          <a:prstGeom prst="rect">
            <a:avLst/>
          </a:prstGeom>
          <a:ln>
            <a:noFill/>
          </a:ln>
        </p:spPr>
      </p:pic>
      <p:pic>
        <p:nvPicPr>
          <p:cNvPr id="118" name="Elemento grafico 7" descr=""/>
          <p:cNvPicPr/>
          <p:nvPr/>
        </p:nvPicPr>
        <p:blipFill>
          <a:blip r:embed="rId2"/>
          <a:stretch>
            <a:fillRect/>
          </a:stretch>
        </p:blipFill>
        <p:spPr>
          <a:xfrm>
            <a:off x="8551440" y="881640"/>
            <a:ext cx="914040" cy="914040"/>
          </a:xfrm>
          <a:prstGeom prst="rect">
            <a:avLst/>
          </a:prstGeom>
          <a:ln>
            <a:noFill/>
          </a:ln>
        </p:spPr>
      </p:pic>
      <p:sp>
        <p:nvSpPr>
          <p:cNvPr id="119" name="CustomShape 3"/>
          <p:cNvSpPr/>
          <p:nvPr/>
        </p:nvSpPr>
        <p:spPr>
          <a:xfrm>
            <a:off x="3048120" y="62748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pic>
        <p:nvPicPr>
          <p:cNvPr id="120" name="Immagine 9" descr=""/>
          <p:cNvPicPr/>
          <p:nvPr/>
        </p:nvPicPr>
        <p:blipFill>
          <a:blip r:embed="rId3"/>
          <a:stretch>
            <a:fillRect/>
          </a:stretch>
        </p:blipFill>
        <p:spPr>
          <a:xfrm>
            <a:off x="10976040" y="0"/>
            <a:ext cx="1215720" cy="1683720"/>
          </a:xfrm>
          <a:prstGeom prst="rect">
            <a:avLst/>
          </a:prstGeom>
          <a:ln w="9360">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TextShape 1"/>
          <p:cNvSpPr txBox="1"/>
          <p:nvPr/>
        </p:nvSpPr>
        <p:spPr>
          <a:xfrm>
            <a:off x="838080" y="365040"/>
            <a:ext cx="10515240" cy="315720"/>
          </a:xfrm>
          <a:prstGeom prst="rect">
            <a:avLst/>
          </a:prstGeom>
        </p:spPr>
        <p:txBody>
          <a:bodyPr anchor="ctr"/>
          <a:p>
            <a:pPr algn="ctr">
              <a:lnSpc>
                <a:spcPct val="100000"/>
              </a:lnSpc>
            </a:pPr>
            <a:r>
              <a:rPr lang="it-IT" sz="3000">
                <a:solidFill>
                  <a:srgbClr val="000000"/>
                </a:solidFill>
                <a:latin typeface="Times New Roman"/>
              </a:rPr>
              <a:t>Corso di Educazione stradale</a:t>
            </a:r>
            <a:endParaRPr/>
          </a:p>
        </p:txBody>
      </p:sp>
      <p:sp>
        <p:nvSpPr>
          <p:cNvPr id="122" name="TextShape 2"/>
          <p:cNvSpPr txBox="1"/>
          <p:nvPr/>
        </p:nvSpPr>
        <p:spPr>
          <a:xfrm>
            <a:off x="4154400" y="1223280"/>
            <a:ext cx="6761520" cy="4953240"/>
          </a:xfrm>
          <a:prstGeom prst="rect">
            <a:avLst/>
          </a:prstGeom>
        </p:spPr>
        <p:txBody>
          <a:bodyPr/>
          <a:p>
            <a:pPr>
              <a:lnSpc>
                <a:spcPct val="100000"/>
              </a:lnSpc>
            </a:pPr>
            <a:r>
              <a:rPr b="1" lang="it-IT" sz="2200">
                <a:solidFill>
                  <a:srgbClr val="000000"/>
                </a:solidFill>
                <a:latin typeface="Times New Roman"/>
              </a:rPr>
              <a:t>I SEGNALI STRADALI </a:t>
            </a:r>
            <a:endParaRPr/>
          </a:p>
          <a:p>
            <a:pPr>
              <a:lnSpc>
                <a:spcPct val="100000"/>
              </a:lnSpc>
            </a:pPr>
            <a:r>
              <a:rPr b="1" i="1" lang="it-IT" sz="2200" u="sng">
                <a:solidFill>
                  <a:srgbClr val="000000"/>
                </a:solidFill>
                <a:latin typeface="Times New Roman"/>
              </a:rPr>
              <a:t>TIPOLOGIA</a:t>
            </a:r>
            <a:endParaRPr/>
          </a:p>
          <a:p>
            <a:pPr>
              <a:lnSpc>
                <a:spcPct val="100000"/>
              </a:lnSpc>
            </a:pPr>
            <a:r>
              <a:rPr lang="it-IT" sz="2200">
                <a:solidFill>
                  <a:srgbClr val="000000"/>
                </a:solidFill>
                <a:latin typeface="Times New Roman"/>
              </a:rPr>
              <a:t>I segnali stradali sono divisi in 4 tipologie:</a:t>
            </a:r>
            <a:endParaRPr/>
          </a:p>
          <a:p>
            <a:pPr>
              <a:lnSpc>
                <a:spcPct val="90000"/>
              </a:lnSpc>
              <a:buFont typeface="Arial"/>
              <a:buChar char="•"/>
            </a:pPr>
            <a:r>
              <a:rPr lang="it-IT" sz="2200">
                <a:solidFill>
                  <a:srgbClr val="000000"/>
                </a:solidFill>
                <a:latin typeface="Times New Roman"/>
              </a:rPr>
              <a:t>VERTICALI: Sviluppati in verticale (cartello stradale).</a:t>
            </a:r>
            <a:endParaRPr/>
          </a:p>
          <a:p>
            <a:pPr>
              <a:lnSpc>
                <a:spcPct val="90000"/>
              </a:lnSpc>
              <a:buFont typeface="Arial"/>
              <a:buChar char="•"/>
            </a:pPr>
            <a:r>
              <a:rPr lang="it-IT" sz="2200">
                <a:solidFill>
                  <a:srgbClr val="000000"/>
                </a:solidFill>
                <a:latin typeface="Times New Roman"/>
              </a:rPr>
              <a:t>ORIZZONTALI: Disegnati sulla strada (strisce pedonali)</a:t>
            </a:r>
            <a:endParaRPr/>
          </a:p>
          <a:p>
            <a:pPr>
              <a:lnSpc>
                <a:spcPct val="90000"/>
              </a:lnSpc>
              <a:buFont typeface="Arial"/>
              <a:buChar char="•"/>
            </a:pPr>
            <a:r>
              <a:rPr lang="it-IT" sz="2200">
                <a:solidFill>
                  <a:srgbClr val="000000"/>
                </a:solidFill>
                <a:latin typeface="Times New Roman"/>
              </a:rPr>
              <a:t>LUMINOSI: Trasmessi tramite luci (semaforo)</a:t>
            </a:r>
            <a:endParaRPr/>
          </a:p>
          <a:p>
            <a:pPr>
              <a:lnSpc>
                <a:spcPct val="90000"/>
              </a:lnSpc>
              <a:buFont typeface="Arial"/>
              <a:buChar char="•"/>
            </a:pPr>
            <a:r>
              <a:rPr lang="it-IT" sz="2200">
                <a:solidFill>
                  <a:srgbClr val="000000"/>
                </a:solidFill>
                <a:latin typeface="Times New Roman"/>
              </a:rPr>
              <a:t>MANUALI: Dati dall’agente del traffico (vigile urbano) (posizione delle braccia e uso del fischietto)</a:t>
            </a:r>
            <a:endParaRPr/>
          </a:p>
          <a:p>
            <a:pPr>
              <a:lnSpc>
                <a:spcPct val="90000"/>
              </a:lnSpc>
            </a:pPr>
            <a:endParaRPr/>
          </a:p>
          <a:p>
            <a:pPr>
              <a:lnSpc>
                <a:spcPct val="90000"/>
              </a:lnSpc>
            </a:pPr>
            <a:endParaRPr/>
          </a:p>
          <a:p>
            <a:pPr>
              <a:lnSpc>
                <a:spcPct val="90000"/>
              </a:lnSpc>
            </a:pPr>
            <a:endParaRPr/>
          </a:p>
          <a:p>
            <a:pPr>
              <a:lnSpc>
                <a:spcPct val="90000"/>
              </a:lnSpc>
            </a:pPr>
            <a:endParaRPr/>
          </a:p>
          <a:p>
            <a:pPr>
              <a:lnSpc>
                <a:spcPct val="100000"/>
              </a:lnSpc>
            </a:pPr>
            <a:r>
              <a:rPr lang="it-IT" sz="2000">
                <a:solidFill>
                  <a:srgbClr val="000000"/>
                </a:solidFill>
                <a:latin typeface="Times New Roman"/>
              </a:rPr>
              <a:t>                                                                                                               </a:t>
            </a:r>
            <a:r>
              <a:rPr lang="it-IT" sz="2000">
                <a:solidFill>
                  <a:srgbClr val="000000"/>
                </a:solidFill>
                <a:latin typeface="Times New Roman"/>
              </a:rPr>
              <a:t>	</a:t>
            </a:r>
            <a:r>
              <a:rPr lang="it-IT" sz="2000">
                <a:solidFill>
                  <a:srgbClr val="000000"/>
                </a:solidFill>
                <a:latin typeface="Times New Roman"/>
              </a:rPr>
              <a:t>	</a:t>
            </a:r>
            <a:r>
              <a:rPr lang="it-IT" sz="2000">
                <a:solidFill>
                  <a:srgbClr val="000000"/>
                </a:solidFill>
                <a:latin typeface="Times New Roman"/>
              </a:rPr>
              <a:t>	</a:t>
            </a:r>
            <a:r>
              <a:rPr lang="it-IT" sz="2000">
                <a:solidFill>
                  <a:srgbClr val="000000"/>
                </a:solidFill>
                <a:latin typeface="Times New Roman"/>
              </a:rPr>
              <a:t>	</a:t>
            </a:r>
            <a:r>
              <a:rPr lang="it-IT" sz="2000">
                <a:solidFill>
                  <a:srgbClr val="000000"/>
                </a:solidFill>
                <a:latin typeface="Times New Roman"/>
              </a:rPr>
              <a:t>	</a:t>
            </a:r>
            <a:r>
              <a:rPr lang="it-IT" sz="2000">
                <a:solidFill>
                  <a:srgbClr val="000000"/>
                </a:solidFill>
                <a:latin typeface="Times New Roman"/>
              </a:rPr>
              <a:t>	</a:t>
            </a:r>
            <a:r>
              <a:rPr lang="it-IT" sz="2000">
                <a:solidFill>
                  <a:srgbClr val="000000"/>
                </a:solidFill>
                <a:latin typeface="Times New Roman"/>
              </a:rPr>
              <a:t>	</a:t>
            </a:r>
            <a:r>
              <a:rPr lang="it-IT" sz="2000">
                <a:solidFill>
                  <a:srgbClr val="000000"/>
                </a:solidFill>
                <a:latin typeface="Times New Roman"/>
              </a:rPr>
              <a:t>        </a:t>
            </a:r>
            <a:endParaRPr/>
          </a:p>
          <a:p>
            <a:pPr algn="r">
              <a:lnSpc>
                <a:spcPct val="100000"/>
              </a:lnSpc>
            </a:pPr>
            <a:r>
              <a:rPr lang="it-IT" sz="2000">
                <a:solidFill>
                  <a:srgbClr val="000000"/>
                </a:solidFill>
                <a:latin typeface="Times New Roman"/>
              </a:rPr>
              <a:t>9</a:t>
            </a:r>
            <a:endParaRPr/>
          </a:p>
          <a:p>
            <a:pPr>
              <a:lnSpc>
                <a:spcPct val="90000"/>
              </a:lnSpc>
            </a:pPr>
            <a:endParaRPr/>
          </a:p>
        </p:txBody>
      </p:sp>
      <p:pic>
        <p:nvPicPr>
          <p:cNvPr id="123" name="Immagine 3" descr=""/>
          <p:cNvPicPr/>
          <p:nvPr/>
        </p:nvPicPr>
        <p:blipFill>
          <a:blip r:embed="rId1"/>
          <a:stretch>
            <a:fillRect/>
          </a:stretch>
        </p:blipFill>
        <p:spPr>
          <a:xfrm>
            <a:off x="673920" y="1223280"/>
            <a:ext cx="3102480" cy="4563000"/>
          </a:xfrm>
          <a:prstGeom prst="rect">
            <a:avLst/>
          </a:prstGeom>
          <a:ln w="9360">
            <a:noFill/>
          </a:ln>
        </p:spPr>
      </p:pic>
      <p:pic>
        <p:nvPicPr>
          <p:cNvPr id="124" name="Elemento grafico 5" descr=""/>
          <p:cNvPicPr/>
          <p:nvPr/>
        </p:nvPicPr>
        <p:blipFill>
          <a:blip r:embed="rId2"/>
          <a:stretch>
            <a:fillRect/>
          </a:stretch>
        </p:blipFill>
        <p:spPr>
          <a:xfrm>
            <a:off x="5621760" y="4124520"/>
            <a:ext cx="914040" cy="914040"/>
          </a:xfrm>
          <a:prstGeom prst="rect">
            <a:avLst/>
          </a:prstGeom>
          <a:ln>
            <a:noFill/>
          </a:ln>
        </p:spPr>
      </p:pic>
      <p:pic>
        <p:nvPicPr>
          <p:cNvPr id="125" name="Elemento grafico 7" descr=""/>
          <p:cNvPicPr/>
          <p:nvPr/>
        </p:nvPicPr>
        <p:blipFill>
          <a:blip r:embed="rId3"/>
          <a:stretch>
            <a:fillRect/>
          </a:stretch>
        </p:blipFill>
        <p:spPr>
          <a:xfrm>
            <a:off x="4395960" y="4138560"/>
            <a:ext cx="931680" cy="931680"/>
          </a:xfrm>
          <a:prstGeom prst="rect">
            <a:avLst/>
          </a:prstGeom>
          <a:ln>
            <a:noFill/>
          </a:ln>
        </p:spPr>
      </p:pic>
      <p:pic>
        <p:nvPicPr>
          <p:cNvPr id="126" name="Elemento grafico 17" descr=""/>
          <p:cNvPicPr/>
          <p:nvPr/>
        </p:nvPicPr>
        <p:blipFill>
          <a:blip r:embed="rId4"/>
          <a:stretch>
            <a:fillRect/>
          </a:stretch>
        </p:blipFill>
        <p:spPr>
          <a:xfrm>
            <a:off x="7009200" y="4138560"/>
            <a:ext cx="914040" cy="914040"/>
          </a:xfrm>
          <a:prstGeom prst="rect">
            <a:avLst/>
          </a:prstGeom>
          <a:ln>
            <a:noFill/>
          </a:ln>
        </p:spPr>
      </p:pic>
      <p:pic>
        <p:nvPicPr>
          <p:cNvPr id="127" name="Elemento grafico 19" descr=""/>
          <p:cNvPicPr/>
          <p:nvPr/>
        </p:nvPicPr>
        <p:blipFill>
          <a:blip r:embed="rId5"/>
          <a:stretch>
            <a:fillRect/>
          </a:stretch>
        </p:blipFill>
        <p:spPr>
          <a:xfrm>
            <a:off x="8442360" y="4138560"/>
            <a:ext cx="914040" cy="914040"/>
          </a:xfrm>
          <a:prstGeom prst="rect">
            <a:avLst/>
          </a:prstGeom>
          <a:ln>
            <a:noFill/>
          </a:ln>
        </p:spPr>
      </p:pic>
      <p:pic>
        <p:nvPicPr>
          <p:cNvPr id="128" name="Elemento grafico 21" descr=""/>
          <p:cNvPicPr/>
          <p:nvPr/>
        </p:nvPicPr>
        <p:blipFill>
          <a:blip r:embed="rId6"/>
          <a:stretch>
            <a:fillRect/>
          </a:stretch>
        </p:blipFill>
        <p:spPr>
          <a:xfrm>
            <a:off x="9898200" y="4124520"/>
            <a:ext cx="914040" cy="914040"/>
          </a:xfrm>
          <a:prstGeom prst="rect">
            <a:avLst/>
          </a:prstGeom>
          <a:ln>
            <a:noFill/>
          </a:ln>
        </p:spPr>
      </p:pic>
      <p:sp>
        <p:nvSpPr>
          <p:cNvPr id="129" name="CustomShape 3"/>
          <p:cNvSpPr/>
          <p:nvPr/>
        </p:nvSpPr>
        <p:spPr>
          <a:xfrm>
            <a:off x="3030840" y="628920"/>
            <a:ext cx="6095520" cy="639000"/>
          </a:xfrm>
          <a:prstGeom prst="rect">
            <a:avLst/>
          </a:prstGeom>
          <a:noFill/>
          <a:ln>
            <a:noFill/>
          </a:ln>
        </p:spPr>
        <p:txBody>
          <a:bodyPr lIns="90000" rIns="90000" tIns="45000" bIns="45000"/>
          <a:p>
            <a:pPr algn="ctr">
              <a:lnSpc>
                <a:spcPct val="100000"/>
              </a:lnSpc>
            </a:pPr>
            <a:r>
              <a:rPr b="1" lang="it-IT">
                <a:solidFill>
                  <a:srgbClr val="000000"/>
                </a:solidFill>
                <a:latin typeface="Times New Roman"/>
                <a:ea typeface="Calibri"/>
              </a:rPr>
              <a:t>“</a:t>
            </a:r>
            <a:r>
              <a:rPr b="1" lang="it-IT">
                <a:solidFill>
                  <a:srgbClr val="000000"/>
                </a:solidFill>
                <a:latin typeface="Times New Roman"/>
                <a:ea typeface="Calibri"/>
              </a:rPr>
              <a:t>SI IMPARA STRADA FACENDO”</a:t>
            </a:r>
            <a:endParaRPr/>
          </a:p>
          <a:p>
            <a:pPr algn="ctr">
              <a:lnSpc>
                <a:spcPct val="100000"/>
              </a:lnSpc>
            </a:pPr>
            <a:r>
              <a:rPr b="1" lang="it-IT">
                <a:solidFill>
                  <a:srgbClr val="000000"/>
                </a:solidFill>
                <a:latin typeface="Times New Roman"/>
                <a:ea typeface="Calibri"/>
              </a:rPr>
              <a:t> </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